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embeddedFontLst>
    <p:embeddedFont>
      <p:font typeface="Book Antiqua" panose="02040602050305030304" pitchFamily="18"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Dancing Script" panose="020B0604020202020204" charset="0"/>
      <p:regular r:id="rId36"/>
      <p:bold r:id="rId37"/>
    </p:embeddedFont>
    <p:embeddedFont>
      <p:font typeface="Impact" panose="020B0806030902050204" pitchFamily="34" charset="0"/>
      <p:regular r:id="rId38"/>
    </p:embeddedFont>
    <p:embeddedFont>
      <p:font typeface="Microsoft JhengHei" panose="020B0604030504040204" pitchFamily="34" charset="-120"/>
      <p:regular r:id="rId39"/>
      <p:bold r:id="rId40"/>
    </p:embeddedFont>
    <p:embeddedFont>
      <p:font typeface="Microsoft Yahei" panose="020B0503020204020204" pitchFamily="34" charset="-122"/>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16">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3" roundtripDataSignature="AMtx7mif/mV/P3wj+G+N/uR5E1WoIC3v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5B1993-9781-4814-8189-C1239DB54FA1}">
  <a:tblStyle styleId="{4D5B1993-9781-4814-8189-C1239DB54F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guide orient="horz" pos="221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Good evening everyone, I am David, the spokesperson for our team Java and Python. Today, we’re going to present our design of Online Food Truck Ordering System. </a:t>
            </a: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After we finishing collecting and summarizing the data, it is time for us to build our desired prototype that can solve the problems.</a:t>
            </a:r>
            <a:endParaRPr/>
          </a:p>
        </p:txBody>
      </p:sp>
      <p:sp>
        <p:nvSpPr>
          <p:cNvPr id="244" name="Google Shape;2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a542fb35a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Inspired by RITUAL, a platform that allows users to place order online and pick up in store, we have decided to create an improved online ordering system for food trucks specifically, featuring elements that suit our users the best. We will review these elements later when we talk about our final design.</a:t>
            </a:r>
            <a:endParaRPr sz="1100">
              <a:latin typeface="Arial"/>
              <a:ea typeface="Arial"/>
              <a:cs typeface="Arial"/>
              <a:sym typeface="Arial"/>
            </a:endParaRPr>
          </a:p>
        </p:txBody>
      </p:sp>
      <p:sp>
        <p:nvSpPr>
          <p:cNvPr id="253" name="Google Shape;253;g7a542fb35a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started with drawing five Low-fi prototypes by hands. Although these prototypes do not seem to be decorated, they helped us to review some of the most important Heuristic Evaluation problems reflected by our participants during the Low-fi experiment. These problems include: User Control and Freedom, Consistency and Standards, Flexibility and Efficiency of Use, and Aesthetic and Minimalist Design. Analyzing the reflections, we upgraded and combined our system into one High-fi prototype on Axure.</a:t>
            </a:r>
            <a:endParaRPr sz="1100">
              <a:latin typeface="Arial"/>
              <a:ea typeface="Arial"/>
              <a:cs typeface="Arial"/>
              <a:sym typeface="Arial"/>
            </a:endParaRPr>
          </a:p>
          <a:p>
            <a:pPr marL="0" lvl="0" indent="0" algn="l" rtl="0">
              <a:spcBef>
                <a:spcPts val="0"/>
              </a:spcBef>
              <a:spcAft>
                <a:spcPts val="0"/>
              </a:spcAft>
              <a:buNone/>
            </a:pPr>
            <a:endParaRPr/>
          </a:p>
        </p:txBody>
      </p:sp>
      <p:sp>
        <p:nvSpPr>
          <p:cNvPr id="263" name="Google Shape;2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our High-fi tests, participants were asked again to complete two of four tasks during the experiment, featuring both the systems of buyers and food truck owners. These tasks include “Log In &amp; Sign Up”, “Place or accept an order”, “Create or edit owner’s menu,” and “Change payment method.” Our expert participants pointed out some questions regarding of the functionality and visual designs. Distracting information and dead-end buttons forbid us to run the system smoothly. </a:t>
            </a:r>
            <a:endParaRPr/>
          </a:p>
        </p:txBody>
      </p:sp>
      <p:sp>
        <p:nvSpPr>
          <p:cNvPr id="272" name="Google Shape;2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Eventually, we solved these issues, and now please welcome the final project of our Food Truck Online Ordering System. Here is a short clip of the buyer’s system and demonstration of its functionality.</a:t>
            </a:r>
            <a:endParaRPr sz="1100">
              <a:latin typeface="Arial"/>
              <a:ea typeface="Arial"/>
              <a:cs typeface="Arial"/>
              <a:sym typeface="Arial"/>
            </a:endParaRPr>
          </a:p>
          <a:p>
            <a:pPr marL="0" lvl="0" indent="0" algn="l" rtl="0">
              <a:spcBef>
                <a:spcPts val="0"/>
              </a:spcBef>
              <a:spcAft>
                <a:spcPts val="0"/>
              </a:spcAft>
              <a:buNone/>
            </a:pPr>
            <a:endParaRPr/>
          </a:p>
        </p:txBody>
      </p:sp>
      <p:sp>
        <p:nvSpPr>
          <p:cNvPr id="280" name="Google Shape;2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a542fb35a_1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289" name="Google Shape;289;g7a542fb35a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a542fb35a_1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Let us dissect the process of placing an order on our system and discover the featured elements that Ritual cannot offer. Firstly, users can search food trucks by “shortest distance” or </a:t>
            </a:r>
            <a:endParaRPr/>
          </a:p>
        </p:txBody>
      </p:sp>
      <p:sp>
        <p:nvSpPr>
          <p:cNvPr id="297" name="Google Shape;297;g7a542fb35a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a542fb35a_3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“shortest waiting time” or even just type in the name of the food truck. The trucks will be listed in order, and users can decide the one that fits them the best at the moment. </a:t>
            </a:r>
            <a:endParaRPr/>
          </a:p>
        </p:txBody>
      </p:sp>
      <p:sp>
        <p:nvSpPr>
          <p:cNvPr id="306" name="Google Shape;306;g7a542fb35a_3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a542fb35a_3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second feature is while confirming the order, the system shows how many customers are before you and what the estimated waiting time will be. Besides, users can change the payment method or clear the cart if they are not satisfied with the waiting time.</a:t>
            </a:r>
            <a:endParaRPr/>
          </a:p>
        </p:txBody>
      </p:sp>
      <p:sp>
        <p:nvSpPr>
          <p:cNvPr id="316" name="Google Shape;316;g7a542fb35a_3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a542fb35a_3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Eventually, after confirmed the order, the final notification will provide the suggested pick-up time for the buyers. Making sure they will not arrive too early or late. Now, let us move on to the owner’s system.</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p>
        </p:txBody>
      </p:sp>
      <p:sp>
        <p:nvSpPr>
          <p:cNvPr id="324" name="Google Shape;324;g7a542fb35a_3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a542fb35a_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Here is our agenda for today. We will start off with the introduction, going into user needs analysis, pilot test, and finish off with our final product. </a:t>
            </a:r>
            <a:endParaRPr/>
          </a:p>
        </p:txBody>
      </p:sp>
      <p:sp>
        <p:nvSpPr>
          <p:cNvPr id="169" name="Google Shape;169;g7a542fb35a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a542fb35a_1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Here is the short clip of how owner’s system functions from logging in.</a:t>
            </a:r>
            <a:endParaRPr/>
          </a:p>
        </p:txBody>
      </p:sp>
      <p:sp>
        <p:nvSpPr>
          <p:cNvPr id="332" name="Google Shape;332;g7a542fb35a_1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a542fb35a_1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first feature we have for the owners is that they can cancel any requested order with various reasons. Owners do not have to contact customer service or call the buyers to cancel.</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p>
        </p:txBody>
      </p:sp>
      <p:sp>
        <p:nvSpPr>
          <p:cNvPr id="340" name="Google Shape;340;g7a542fb35a_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a542fb35a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very last feature is that while creating or editing the menu, the owners have to type in the estimated cooking time for each dish in order to calculate the total waiting time for the buyers, which is mentioned as one of the features of buyers’ system.</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348" name="Google Shape;348;g7a542fb35a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a542fb35a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g7a542fb35a_1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To summarize, we believe our system can successfully make the food ordering system more efficient. Students can place orders ahead of the time to avoid waiting, use other payment methods such as debit card, avoid miscommunication, and experience more user-friendly features. For owners, they can earn more by preparing food ahead of time and spread the workload evenly. With a clear text in front of them, it is also less likely to give out the wrong dish.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Thank you very much for listening and I hope you all enjoy this journey with us. We welcome any questions you may have.</a:t>
            </a:r>
            <a:endParaRPr/>
          </a:p>
        </p:txBody>
      </p:sp>
      <p:sp>
        <p:nvSpPr>
          <p:cNvPr id="369" name="Google Shape;36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a542fb35a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Before we get into our finished product, I want to explain to you the rationale behind our project. Let’s get into a realistic scenario. For us U of T students, we always have very tight schedules, and sometimes within the 10 minutes break we have to sprint to the other side of the queens park like a marathon runner. On top of the limited gap, we may also need to grab a quick lunch or else we have to be starving for the next couple of hours. With that in mind, going to the food trucks on campus would be a logical choice, as they are fast, convenient, and offer a variety of food with reasonable price. </a:t>
            </a:r>
            <a:endParaRPr/>
          </a:p>
          <a:p>
            <a:pPr marL="0" lvl="0" indent="0" algn="l" rtl="0">
              <a:lnSpc>
                <a:spcPct val="115000"/>
              </a:lnSpc>
              <a:spcBef>
                <a:spcPts val="0"/>
              </a:spcBef>
              <a:spcAft>
                <a:spcPts val="0"/>
              </a:spcAft>
              <a:buNone/>
            </a:pPr>
            <a:endParaRPr/>
          </a:p>
        </p:txBody>
      </p:sp>
      <p:sp>
        <p:nvSpPr>
          <p:cNvPr id="178" name="Google Shape;178;g7a542fb35a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a542fb35a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However, during lunch and dinner hours, the food trucks are extremely crowded. There is usually a long line for ordering and a huge cluster of people waiting for their food. The huge crowd also scares away potential customers, which is indeed a missed opportunity for the food truck owners. We question ourselves: is there a problem in the food ordering process? How can we make it more efficient like it supposed to be?  This becomes the basis for our investigation, to bring back the efficiency and to reach satisfaction of our users, both the food truck owners and the customers.</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p:txBody>
      </p:sp>
      <p:sp>
        <p:nvSpPr>
          <p:cNvPr id="187" name="Google Shape;187;g7a542fb35a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Now we move on to the User Needs Analysis. </a:t>
            </a:r>
            <a:endParaRPr/>
          </a:p>
        </p:txBody>
      </p:sp>
      <p:sp>
        <p:nvSpPr>
          <p:cNvPr id="196" name="Google Shape;1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a542fb35a_1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To test if our concern is acknowledged by the potential users, we split into groups conducting three different researches. We start with the Field Study by observing students at the food trucks. We observed 80 students at 4 different trucks, and the average total waiting time is around 7 and half minutes from waiting in line until receiving the food. To better analyze the information, we regroup the data into Peak Hours VS. Non-Peak Hours. The average waiting time during peak hours is 9:16 and non-peak hours is 5:37. Be aware, we only have 10 minutes during the break and students are spending more than half of the break time to only receive the food. </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p:txBody>
      </p:sp>
      <p:sp>
        <p:nvSpPr>
          <p:cNvPr id="205" name="Google Shape;205;g7a542fb35a_1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a542fb35a_1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also send out a questionnaire to 80 students who have dining experience at the food trucks. 46 complained about waiting in line every single time and 73 believe the waiting time should be less than 10 minutes. Clearly, majority of participants agree with the ongoing problematic waiting time situation. </a:t>
            </a:r>
            <a:endParaRPr sz="1100">
              <a:latin typeface="Arial"/>
              <a:ea typeface="Arial"/>
              <a:cs typeface="Arial"/>
              <a:sym typeface="Arial"/>
            </a:endParaRPr>
          </a:p>
        </p:txBody>
      </p:sp>
      <p:sp>
        <p:nvSpPr>
          <p:cNvPr id="214" name="Google Shape;214;g7a542fb35a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a542fb35a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interview 30 randomly-chose participants from the campus. Only 3 of them told us they never stop by the food truck. 5 said they are fine with current situation, and 22 shared with us the causes of their disappointing experience. </a:t>
            </a:r>
            <a:endParaRPr sz="1100">
              <a:latin typeface="Arial"/>
              <a:ea typeface="Arial"/>
              <a:cs typeface="Arial"/>
              <a:sym typeface="Arial"/>
            </a:endParaRPr>
          </a:p>
        </p:txBody>
      </p:sp>
      <p:sp>
        <p:nvSpPr>
          <p:cNvPr id="223" name="Google Shape;223;g7a542fb35a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These issues include overly long waiting time, limited payment methods, language barriers, people cutting in line, and receiving wrong order. By only collecting buyers’ information does not seem to be enough. We need to know if owners are trapped in the dilemma, too. We interview a few food truck owners and summarized the information they provide. They admitted that it is inevitable to give wrong orders a few times a day and it bothers them watching students losing patience and leaving the line.</a:t>
            </a:r>
            <a:endParaRPr sz="1100">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90"/>
        <p:cNvGrpSpPr/>
        <p:nvPr/>
      </p:nvGrpSpPr>
      <p:grpSpPr>
        <a:xfrm>
          <a:off x="0" y="0"/>
          <a:ext cx="0" cy="0"/>
          <a:chOff x="0" y="0"/>
          <a:chExt cx="0" cy="0"/>
        </a:xfrm>
      </p:grpSpPr>
      <p:sp>
        <p:nvSpPr>
          <p:cNvPr id="91" name="Google Shape;91;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96"/>
        <p:cNvGrpSpPr/>
        <p:nvPr/>
      </p:nvGrpSpPr>
      <p:grpSpPr>
        <a:xfrm>
          <a:off x="0" y="0"/>
          <a:ext cx="0" cy="0"/>
          <a:chOff x="0" y="0"/>
          <a:chExt cx="0" cy="0"/>
        </a:xfrm>
      </p:grpSpPr>
      <p:sp>
        <p:nvSpPr>
          <p:cNvPr id="97" name="Google Shape;9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02"/>
        <p:cNvGrpSpPr/>
        <p:nvPr/>
      </p:nvGrpSpPr>
      <p:grpSpPr>
        <a:xfrm>
          <a:off x="0" y="0"/>
          <a:ext cx="0" cy="0"/>
          <a:chOff x="0" y="0"/>
          <a:chExt cx="0" cy="0"/>
        </a:xfrm>
      </p:grpSpPr>
      <p:sp>
        <p:nvSpPr>
          <p:cNvPr id="103" name="Google Shape;103;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08"/>
        <p:cNvGrpSpPr/>
        <p:nvPr/>
      </p:nvGrpSpPr>
      <p:grpSpPr>
        <a:xfrm>
          <a:off x="0" y="0"/>
          <a:ext cx="0" cy="0"/>
          <a:chOff x="0" y="0"/>
          <a:chExt cx="0" cy="0"/>
        </a:xfrm>
      </p:grpSpPr>
      <p:sp>
        <p:nvSpPr>
          <p:cNvPr id="109" name="Google Shape;10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15"/>
        <p:cNvGrpSpPr/>
        <p:nvPr/>
      </p:nvGrpSpPr>
      <p:grpSpPr>
        <a:xfrm>
          <a:off x="0" y="0"/>
          <a:ext cx="0" cy="0"/>
          <a:chOff x="0" y="0"/>
          <a:chExt cx="0" cy="0"/>
        </a:xfrm>
      </p:grpSpPr>
      <p:sp>
        <p:nvSpPr>
          <p:cNvPr id="116" name="Google Shape;116;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24"/>
        <p:cNvGrpSpPr/>
        <p:nvPr/>
      </p:nvGrpSpPr>
      <p:grpSpPr>
        <a:xfrm>
          <a:off x="0" y="0"/>
          <a:ext cx="0" cy="0"/>
          <a:chOff x="0" y="0"/>
          <a:chExt cx="0" cy="0"/>
        </a:xfrm>
      </p:grpSpPr>
      <p:sp>
        <p:nvSpPr>
          <p:cNvPr id="125" name="Google Shape;125;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29"/>
        <p:cNvGrpSpPr/>
        <p:nvPr/>
      </p:nvGrpSpPr>
      <p:grpSpPr>
        <a:xfrm>
          <a:off x="0" y="0"/>
          <a:ext cx="0" cy="0"/>
          <a:chOff x="0" y="0"/>
          <a:chExt cx="0" cy="0"/>
        </a:xfrm>
      </p:grpSpPr>
      <p:sp>
        <p:nvSpPr>
          <p:cNvPr id="130" name="Google Shape;130;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33"/>
        <p:cNvGrpSpPr/>
        <p:nvPr/>
      </p:nvGrpSpPr>
      <p:grpSpPr>
        <a:xfrm>
          <a:off x="0" y="0"/>
          <a:ext cx="0" cy="0"/>
          <a:chOff x="0" y="0"/>
          <a:chExt cx="0" cy="0"/>
        </a:xfrm>
      </p:grpSpPr>
      <p:sp>
        <p:nvSpPr>
          <p:cNvPr id="134" name="Google Shape;134;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40"/>
        <p:cNvGrpSpPr/>
        <p:nvPr/>
      </p:nvGrpSpPr>
      <p:grpSpPr>
        <a:xfrm>
          <a:off x="0" y="0"/>
          <a:ext cx="0" cy="0"/>
          <a:chOff x="0" y="0"/>
          <a:chExt cx="0" cy="0"/>
        </a:xfrm>
      </p:grpSpPr>
      <p:sp>
        <p:nvSpPr>
          <p:cNvPr id="141" name="Google Shape;141;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4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43" name="Google Shape;143;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47"/>
        <p:cNvGrpSpPr/>
        <p:nvPr/>
      </p:nvGrpSpPr>
      <p:grpSpPr>
        <a:xfrm>
          <a:off x="0" y="0"/>
          <a:ext cx="0" cy="0"/>
          <a:chOff x="0" y="0"/>
          <a:chExt cx="0" cy="0"/>
        </a:xfrm>
      </p:grpSpPr>
      <p:sp>
        <p:nvSpPr>
          <p:cNvPr id="148" name="Google Shape;148;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53"/>
        <p:cNvGrpSpPr/>
        <p:nvPr/>
      </p:nvGrpSpPr>
      <p:grpSpPr>
        <a:xfrm>
          <a:off x="0" y="0"/>
          <a:ext cx="0" cy="0"/>
          <a:chOff x="0" y="0"/>
          <a:chExt cx="0" cy="0"/>
        </a:xfrm>
      </p:grpSpPr>
      <p:sp>
        <p:nvSpPr>
          <p:cNvPr id="154" name="Google Shape;154;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8" name="Google Shape;8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9" name="Google Shape;8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gif"/><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
          <p:cNvPicPr preferRelativeResize="0"/>
          <p:nvPr/>
        </p:nvPicPr>
        <p:blipFill rotWithShape="1">
          <a:blip r:embed="rId3">
            <a:alphaModFix/>
          </a:blip>
          <a:srcRect l="2568" t="10095" r="4655" b="2863"/>
          <a:stretch/>
        </p:blipFill>
        <p:spPr>
          <a:xfrm>
            <a:off x="-1" y="0"/>
            <a:ext cx="12192001" cy="6858000"/>
          </a:xfrm>
          <a:prstGeom prst="rect">
            <a:avLst/>
          </a:prstGeom>
          <a:noFill/>
          <a:ln>
            <a:noFill/>
          </a:ln>
        </p:spPr>
      </p:pic>
      <p:sp>
        <p:nvSpPr>
          <p:cNvPr id="164" name="Google Shape;164;p1"/>
          <p:cNvSpPr/>
          <p:nvPr/>
        </p:nvSpPr>
        <p:spPr>
          <a:xfrm>
            <a:off x="487136" y="424543"/>
            <a:ext cx="11217600" cy="6009000"/>
          </a:xfrm>
          <a:prstGeom prst="snip2DiagRect">
            <a:avLst>
              <a:gd name="adj1" fmla="val 0"/>
              <a:gd name="adj2" fmla="val 16667"/>
            </a:avLst>
          </a:prstGeom>
          <a:solidFill>
            <a:schemeClr val="lt1"/>
          </a:solidFill>
          <a:ln>
            <a:noFill/>
          </a:ln>
          <a:effectLst>
            <a:outerShdw blurRad="57150"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5" name="Google Shape;165;p1"/>
          <p:cNvSpPr txBox="1"/>
          <p:nvPr/>
        </p:nvSpPr>
        <p:spPr>
          <a:xfrm>
            <a:off x="1918447" y="2018885"/>
            <a:ext cx="8355000" cy="768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i="0" u="none" strike="noStrike" cap="none">
                <a:solidFill>
                  <a:srgbClr val="3F3F3F"/>
                </a:solidFill>
                <a:latin typeface="Impact"/>
                <a:ea typeface="Impact"/>
                <a:cs typeface="Impact"/>
                <a:sym typeface="Impact"/>
              </a:rPr>
              <a:t>Food Truck on Campus</a:t>
            </a:r>
            <a:endParaRPr sz="4400" i="0" u="none" strike="noStrike" cap="none">
              <a:solidFill>
                <a:srgbClr val="3F3F3F"/>
              </a:solidFill>
              <a:latin typeface="Impact"/>
              <a:ea typeface="Impact"/>
              <a:cs typeface="Impact"/>
              <a:sym typeface="Impact"/>
            </a:endParaRPr>
          </a:p>
        </p:txBody>
      </p:sp>
      <p:sp>
        <p:nvSpPr>
          <p:cNvPr id="166" name="Google Shape;166;p1"/>
          <p:cNvSpPr txBox="1"/>
          <p:nvPr/>
        </p:nvSpPr>
        <p:spPr>
          <a:xfrm>
            <a:off x="3714000" y="3195250"/>
            <a:ext cx="4764000" cy="64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b="1">
                <a:solidFill>
                  <a:srgbClr val="3F3F3F"/>
                </a:solidFill>
                <a:latin typeface="Book Antiqua"/>
                <a:ea typeface="Book Antiqua"/>
                <a:cs typeface="Book Antiqua"/>
                <a:sym typeface="Book Antiqua"/>
              </a:rPr>
              <a:t>Presented by: JavaNPython</a:t>
            </a:r>
            <a:endParaRPr sz="1800" b="1">
              <a:solidFill>
                <a:srgbClr val="3F3F3F"/>
              </a:solidFill>
              <a:latin typeface="Book Antiqua"/>
              <a:ea typeface="Book Antiqua"/>
              <a:cs typeface="Book Antiqua"/>
              <a:sym typeface="Book Antiqua"/>
            </a:endParaRPr>
          </a:p>
          <a:p>
            <a:pPr marL="0" marR="0" lvl="0" indent="0" algn="ctr" rtl="0">
              <a:lnSpc>
                <a:spcPct val="150000"/>
              </a:lnSpc>
              <a:spcBef>
                <a:spcPts val="0"/>
              </a:spcBef>
              <a:spcAft>
                <a:spcPts val="0"/>
              </a:spcAft>
              <a:buNone/>
            </a:pPr>
            <a:r>
              <a:rPr lang="en-US" sz="1800" b="1">
                <a:solidFill>
                  <a:srgbClr val="3F3F3F"/>
                </a:solidFill>
                <a:latin typeface="Book Antiqua"/>
                <a:ea typeface="Book Antiqua"/>
                <a:cs typeface="Book Antiqua"/>
                <a:sym typeface="Book Antiqua"/>
              </a:rPr>
              <a:t>(</a:t>
            </a:r>
            <a:r>
              <a:rPr lang="en-US" sz="1800" b="1" i="0" u="none" strike="noStrike" cap="none">
                <a:solidFill>
                  <a:srgbClr val="3F3F3F"/>
                </a:solidFill>
                <a:latin typeface="Book Antiqua"/>
                <a:ea typeface="Book Antiqua"/>
                <a:cs typeface="Book Antiqua"/>
                <a:sym typeface="Book Antiqua"/>
              </a:rPr>
              <a:t>Jingqi Zhang, Yufei Ye, Ryan Chun Kin Siek, Chengmin Jiang, Shuqi He)</a:t>
            </a:r>
            <a:endParaRPr sz="1800" b="1" i="0" u="none" strike="noStrike" cap="none">
              <a:solidFill>
                <a:srgbClr val="3F3F3F"/>
              </a:solidFill>
              <a:latin typeface="Book Antiqua"/>
              <a:ea typeface="Book Antiqua"/>
              <a:cs typeface="Book Antiqua"/>
              <a:sym typeface="Book Antiqu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9"/>
          <p:cNvPicPr preferRelativeResize="0"/>
          <p:nvPr/>
        </p:nvPicPr>
        <p:blipFill rotWithShape="1">
          <a:blip r:embed="rId3">
            <a:alphaModFix/>
          </a:blip>
          <a:srcRect l="2568" t="10095" r="4655" b="2863"/>
          <a:stretch/>
        </p:blipFill>
        <p:spPr>
          <a:xfrm>
            <a:off x="-1" y="0"/>
            <a:ext cx="12192001" cy="6858000"/>
          </a:xfrm>
          <a:prstGeom prst="rect">
            <a:avLst/>
          </a:prstGeom>
          <a:noFill/>
          <a:ln>
            <a:noFill/>
          </a:ln>
        </p:spPr>
      </p:pic>
      <p:sp>
        <p:nvSpPr>
          <p:cNvPr id="247" name="Google Shape;247;p9"/>
          <p:cNvSpPr/>
          <p:nvPr/>
        </p:nvSpPr>
        <p:spPr>
          <a:xfrm>
            <a:off x="487136" y="424543"/>
            <a:ext cx="11217729" cy="6008914"/>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9"/>
          <p:cNvSpPr txBox="1"/>
          <p:nvPr/>
        </p:nvSpPr>
        <p:spPr>
          <a:xfrm>
            <a:off x="4180823" y="2310951"/>
            <a:ext cx="3675415" cy="5219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757070"/>
                </a:solidFill>
                <a:latin typeface="Microsoft JhengHei"/>
                <a:ea typeface="Microsoft JhengHei"/>
                <a:cs typeface="Microsoft JhengHei"/>
                <a:sym typeface="Microsoft JhengHei"/>
              </a:rPr>
              <a:t>Pilot Test</a:t>
            </a:r>
            <a:endParaRPr sz="2800">
              <a:solidFill>
                <a:srgbClr val="3F3F3F"/>
              </a:solidFill>
              <a:latin typeface="Microsoft Yahei"/>
              <a:ea typeface="Microsoft Yahei"/>
              <a:cs typeface="Microsoft Yahei"/>
              <a:sym typeface="Microsoft Yahei"/>
            </a:endParaRPr>
          </a:p>
        </p:txBody>
      </p:sp>
      <p:sp>
        <p:nvSpPr>
          <p:cNvPr id="249" name="Google Shape;249;p9"/>
          <p:cNvSpPr txBox="1"/>
          <p:nvPr/>
        </p:nvSpPr>
        <p:spPr>
          <a:xfrm>
            <a:off x="3725357" y="1542134"/>
            <a:ext cx="4586347" cy="7683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Dancing Script"/>
                <a:ea typeface="Dancing Script"/>
                <a:cs typeface="Dancing Script"/>
                <a:sym typeface="Dancing Script"/>
              </a:rPr>
              <a:t>Part 3</a:t>
            </a:r>
            <a:endParaRPr sz="4400">
              <a:solidFill>
                <a:srgbClr val="3F3F3F"/>
              </a:solidFill>
              <a:latin typeface="Arial"/>
              <a:ea typeface="Arial"/>
              <a:cs typeface="Arial"/>
              <a:sym typeface="Arial"/>
            </a:endParaRPr>
          </a:p>
        </p:txBody>
      </p:sp>
      <p:pic>
        <p:nvPicPr>
          <p:cNvPr id="250" name="Google Shape;250;p9"/>
          <p:cNvPicPr preferRelativeResize="0"/>
          <p:nvPr/>
        </p:nvPicPr>
        <p:blipFill rotWithShape="1">
          <a:blip r:embed="rId4">
            <a:alphaModFix/>
          </a:blip>
          <a:srcRect/>
          <a:stretch/>
        </p:blipFill>
        <p:spPr>
          <a:xfrm>
            <a:off x="3434715" y="3139440"/>
            <a:ext cx="5168900" cy="2705100"/>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g7a542fb35a_1_67"/>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256" name="Google Shape;256;g7a542fb35a_1_67"/>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7" name="Google Shape;257;g7a542fb35a_1_67"/>
          <p:cNvSpPr txBox="1"/>
          <p:nvPr/>
        </p:nvSpPr>
        <p:spPr>
          <a:xfrm>
            <a:off x="1918497" y="539835"/>
            <a:ext cx="8355000" cy="768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Origin of Idea</a:t>
            </a:r>
            <a:endParaRPr sz="4400" i="0" u="none" strike="noStrike" cap="none">
              <a:solidFill>
                <a:srgbClr val="3F3F3F"/>
              </a:solidFill>
              <a:latin typeface="Book Antiqua"/>
              <a:ea typeface="Book Antiqua"/>
              <a:cs typeface="Book Antiqua"/>
              <a:sym typeface="Book Antiqua"/>
            </a:endParaRPr>
          </a:p>
        </p:txBody>
      </p:sp>
      <p:sp>
        <p:nvSpPr>
          <p:cNvPr id="258" name="Google Shape;258;g7a542fb35a_1_67"/>
          <p:cNvSpPr txBox="1"/>
          <p:nvPr/>
        </p:nvSpPr>
        <p:spPr>
          <a:xfrm>
            <a:off x="1429800" y="1413700"/>
            <a:ext cx="9332400" cy="2104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Font typeface="Book Antiqua"/>
              <a:buChar char="●"/>
            </a:pPr>
            <a:r>
              <a:rPr lang="en-US" sz="2400">
                <a:latin typeface="Book Antiqua"/>
                <a:ea typeface="Book Antiqua"/>
                <a:cs typeface="Book Antiqua"/>
                <a:sym typeface="Book Antiqua"/>
              </a:rPr>
              <a:t>Inspired by </a:t>
            </a:r>
            <a:r>
              <a:rPr lang="en-US" sz="2400" b="1">
                <a:latin typeface="Book Antiqua"/>
                <a:ea typeface="Book Antiqua"/>
                <a:cs typeface="Book Antiqua"/>
                <a:sym typeface="Book Antiqua"/>
              </a:rPr>
              <a:t>RITUAL</a:t>
            </a:r>
            <a:endParaRPr sz="2400" b="1">
              <a:latin typeface="Book Antiqua"/>
              <a:ea typeface="Book Antiqua"/>
              <a:cs typeface="Book Antiqua"/>
              <a:sym typeface="Book Antiqua"/>
            </a:endParaRPr>
          </a:p>
          <a:p>
            <a:pPr marL="914400" lvl="1" indent="-342900" algn="l" rtl="0">
              <a:lnSpc>
                <a:spcPct val="115000"/>
              </a:lnSpc>
              <a:spcBef>
                <a:spcPts val="0"/>
              </a:spcBef>
              <a:spcAft>
                <a:spcPts val="0"/>
              </a:spcAft>
              <a:buSzPts val="1800"/>
              <a:buFont typeface="Book Antiqua"/>
              <a:buChar char="○"/>
            </a:pPr>
            <a:r>
              <a:rPr lang="en-US" sz="1800">
                <a:solidFill>
                  <a:schemeClr val="dk1"/>
                </a:solidFill>
                <a:latin typeface="Book Antiqua"/>
                <a:ea typeface="Book Antiqua"/>
                <a:cs typeface="Book Antiqua"/>
                <a:sym typeface="Book Antiqua"/>
              </a:rPr>
              <a:t>platform that allows users to place order online and pick up in store</a:t>
            </a:r>
            <a:endParaRPr sz="1800">
              <a:solidFill>
                <a:schemeClr val="dk1"/>
              </a:solidFill>
              <a:latin typeface="Book Antiqua"/>
              <a:ea typeface="Book Antiqua"/>
              <a:cs typeface="Book Antiqua"/>
              <a:sym typeface="Book Antiqua"/>
            </a:endParaRPr>
          </a:p>
          <a:p>
            <a:pPr marL="914400" lvl="0" indent="0" algn="l" rtl="0">
              <a:lnSpc>
                <a:spcPct val="115000"/>
              </a:lnSpc>
              <a:spcBef>
                <a:spcPts val="0"/>
              </a:spcBef>
              <a:spcAft>
                <a:spcPts val="0"/>
              </a:spcAft>
              <a:buNone/>
            </a:pPr>
            <a:endParaRPr sz="1800">
              <a:solidFill>
                <a:schemeClr val="dk1"/>
              </a:solidFill>
              <a:latin typeface="Book Antiqua"/>
              <a:ea typeface="Book Antiqua"/>
              <a:cs typeface="Book Antiqua"/>
              <a:sym typeface="Book Antiqua"/>
            </a:endParaRPr>
          </a:p>
          <a:p>
            <a:pPr marL="457200" lvl="0" indent="-381000" algn="l" rtl="0">
              <a:lnSpc>
                <a:spcPct val="115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Our system: </a:t>
            </a:r>
            <a:r>
              <a:rPr lang="en-US" sz="2400" b="1">
                <a:solidFill>
                  <a:schemeClr val="dk1"/>
                </a:solidFill>
                <a:latin typeface="Book Antiqua"/>
                <a:ea typeface="Book Antiqua"/>
                <a:cs typeface="Book Antiqua"/>
                <a:sym typeface="Book Antiqua"/>
              </a:rPr>
              <a:t>for food trucks specifically </a:t>
            </a:r>
            <a:endParaRPr sz="2400" b="1">
              <a:solidFill>
                <a:schemeClr val="dk1"/>
              </a:solidFill>
              <a:latin typeface="Book Antiqua"/>
              <a:ea typeface="Book Antiqua"/>
              <a:cs typeface="Book Antiqua"/>
              <a:sym typeface="Book Antiqua"/>
            </a:endParaRPr>
          </a:p>
          <a:p>
            <a:pPr marL="914400" lvl="1" indent="-342900" algn="l" rtl="0">
              <a:lnSpc>
                <a:spcPct val="115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can cater to our users’ needs</a:t>
            </a:r>
            <a:endParaRPr sz="1800">
              <a:solidFill>
                <a:schemeClr val="dk1"/>
              </a:solidFill>
              <a:latin typeface="Book Antiqua"/>
              <a:ea typeface="Book Antiqua"/>
              <a:cs typeface="Book Antiqua"/>
              <a:sym typeface="Book Antiqua"/>
            </a:endParaRPr>
          </a:p>
        </p:txBody>
      </p:sp>
      <p:pic>
        <p:nvPicPr>
          <p:cNvPr id="259" name="Google Shape;259;g7a542fb35a_1_67" descr="_[TX8K96L]OOYWH66XEE93V"/>
          <p:cNvPicPr preferRelativeResize="0"/>
          <p:nvPr/>
        </p:nvPicPr>
        <p:blipFill rotWithShape="1">
          <a:blip r:embed="rId4">
            <a:alphaModFix/>
          </a:blip>
          <a:srcRect/>
          <a:stretch/>
        </p:blipFill>
        <p:spPr>
          <a:xfrm>
            <a:off x="2354425" y="3623475"/>
            <a:ext cx="5447848" cy="2810074"/>
          </a:xfrm>
          <a:prstGeom prst="rect">
            <a:avLst/>
          </a:prstGeom>
          <a:noFill/>
          <a:ln>
            <a:noFill/>
          </a:ln>
        </p:spPr>
      </p:pic>
      <p:pic>
        <p:nvPicPr>
          <p:cNvPr id="260" name="Google Shape;260;g7a542fb35a_1_67" descr="L{NX$}U%U_6N4`U709@7U)V"/>
          <p:cNvPicPr preferRelativeResize="0"/>
          <p:nvPr/>
        </p:nvPicPr>
        <p:blipFill rotWithShape="1">
          <a:blip r:embed="rId5">
            <a:alphaModFix/>
          </a:blip>
          <a:srcRect t="-5719" r="-6123"/>
          <a:stretch/>
        </p:blipFill>
        <p:spPr>
          <a:xfrm>
            <a:off x="6436125" y="3390025"/>
            <a:ext cx="2803975" cy="2937950"/>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11"/>
          <p:cNvPicPr preferRelativeResize="0"/>
          <p:nvPr/>
        </p:nvPicPr>
        <p:blipFill rotWithShape="1">
          <a:blip r:embed="rId3">
            <a:alphaModFix/>
          </a:blip>
          <a:srcRect l="2568" t="10095" r="4655" b="2863"/>
          <a:stretch/>
        </p:blipFill>
        <p:spPr>
          <a:xfrm>
            <a:off x="-1" y="0"/>
            <a:ext cx="12192001" cy="6858000"/>
          </a:xfrm>
          <a:prstGeom prst="rect">
            <a:avLst/>
          </a:prstGeom>
          <a:noFill/>
          <a:ln>
            <a:noFill/>
          </a:ln>
        </p:spPr>
      </p:pic>
      <p:sp>
        <p:nvSpPr>
          <p:cNvPr id="266" name="Google Shape;266;p11"/>
          <p:cNvSpPr/>
          <p:nvPr/>
        </p:nvSpPr>
        <p:spPr>
          <a:xfrm>
            <a:off x="487136" y="424543"/>
            <a:ext cx="11217729" cy="6008914"/>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11"/>
          <p:cNvSpPr/>
          <p:nvPr/>
        </p:nvSpPr>
        <p:spPr>
          <a:xfrm>
            <a:off x="3479350" y="656825"/>
            <a:ext cx="5552700" cy="522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Low-Fi Prototypes</a:t>
            </a:r>
            <a:endParaRPr sz="4400">
              <a:solidFill>
                <a:srgbClr val="3F3F3F"/>
              </a:solidFill>
              <a:latin typeface="Book Antiqua"/>
              <a:ea typeface="Book Antiqua"/>
              <a:cs typeface="Book Antiqua"/>
              <a:sym typeface="Book Antiqua"/>
            </a:endParaRPr>
          </a:p>
          <a:p>
            <a:pPr marL="0" marR="0" lvl="0" indent="0" algn="ctr" rtl="0">
              <a:spcBef>
                <a:spcPts val="0"/>
              </a:spcBef>
              <a:spcAft>
                <a:spcPts val="0"/>
              </a:spcAft>
              <a:buNone/>
            </a:pPr>
            <a:endParaRPr sz="2800" b="1">
              <a:solidFill>
                <a:srgbClr val="757070"/>
              </a:solidFill>
              <a:latin typeface="Microsoft JhengHei"/>
              <a:ea typeface="Microsoft JhengHei"/>
              <a:cs typeface="Microsoft JhengHei"/>
              <a:sym typeface="Microsoft JhengHei"/>
            </a:endParaRPr>
          </a:p>
        </p:txBody>
      </p:sp>
      <p:sp>
        <p:nvSpPr>
          <p:cNvPr id="268" name="Google Shape;268;p11"/>
          <p:cNvSpPr txBox="1"/>
          <p:nvPr/>
        </p:nvSpPr>
        <p:spPr>
          <a:xfrm>
            <a:off x="1578126" y="1905625"/>
            <a:ext cx="8784300" cy="35382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rgbClr val="3F3F3F"/>
              </a:buClr>
              <a:buSzPts val="1600"/>
              <a:buFont typeface="Arial"/>
              <a:buNone/>
            </a:pPr>
            <a:r>
              <a:rPr lang="en-US" sz="2400">
                <a:solidFill>
                  <a:srgbClr val="3F3F3F"/>
                </a:solidFill>
                <a:latin typeface="Book Antiqua"/>
                <a:ea typeface="Book Antiqua"/>
                <a:cs typeface="Book Antiqua"/>
                <a:sym typeface="Book Antiqua"/>
              </a:rPr>
              <a:t>Need to work on Heuristic Evaluations below:</a:t>
            </a:r>
            <a:endParaRPr sz="2400">
              <a:solidFill>
                <a:srgbClr val="3F3F3F"/>
              </a:solidFill>
              <a:latin typeface="Book Antiqua"/>
              <a:ea typeface="Book Antiqua"/>
              <a:cs typeface="Book Antiqua"/>
              <a:sym typeface="Book Antiqua"/>
            </a:endParaRPr>
          </a:p>
          <a:p>
            <a:pPr marL="0" marR="0" lvl="0" indent="0" algn="l" rtl="0">
              <a:lnSpc>
                <a:spcPct val="200000"/>
              </a:lnSpc>
              <a:spcBef>
                <a:spcPts val="0"/>
              </a:spcBef>
              <a:spcAft>
                <a:spcPts val="0"/>
              </a:spcAft>
              <a:buClr>
                <a:srgbClr val="C55A11"/>
              </a:buClr>
              <a:buSzPts val="1600"/>
              <a:buFont typeface="Arial"/>
              <a:buNone/>
            </a:pPr>
            <a:endParaRPr sz="1800">
              <a:solidFill>
                <a:srgbClr val="C55A11"/>
              </a:solidFill>
              <a:latin typeface="Book Antiqua"/>
              <a:ea typeface="Book Antiqua"/>
              <a:cs typeface="Book Antiqua"/>
              <a:sym typeface="Book Antiqua"/>
            </a:endParaRPr>
          </a:p>
          <a:p>
            <a:pPr marL="0" marR="0" lvl="0" indent="0" algn="l" rtl="0">
              <a:lnSpc>
                <a:spcPct val="200000"/>
              </a:lnSpc>
              <a:spcBef>
                <a:spcPts val="0"/>
              </a:spcBef>
              <a:spcAft>
                <a:spcPts val="0"/>
              </a:spcAft>
              <a:buClr>
                <a:srgbClr val="C55A11"/>
              </a:buClr>
              <a:buSzPts val="1600"/>
              <a:buFont typeface="Arial"/>
              <a:buNone/>
            </a:pPr>
            <a:r>
              <a:rPr lang="en-US" sz="1800">
                <a:solidFill>
                  <a:srgbClr val="C55A11"/>
                </a:solidFill>
                <a:latin typeface="Book Antiqua"/>
                <a:ea typeface="Book Antiqua"/>
                <a:cs typeface="Book Antiqua"/>
                <a:sym typeface="Book Antiqua"/>
              </a:rPr>
              <a:t>3 - </a:t>
            </a:r>
            <a:r>
              <a:rPr lang="en-US" sz="1800" b="1">
                <a:solidFill>
                  <a:srgbClr val="C55A11"/>
                </a:solidFill>
                <a:latin typeface="Book Antiqua"/>
                <a:ea typeface="Book Antiqua"/>
                <a:cs typeface="Book Antiqua"/>
                <a:sym typeface="Book Antiqua"/>
              </a:rPr>
              <a:t>User Control and freedom</a:t>
            </a:r>
            <a:endParaRPr sz="1800" b="1">
              <a:solidFill>
                <a:srgbClr val="C55A11"/>
              </a:solidFill>
              <a:latin typeface="Book Antiqua"/>
              <a:ea typeface="Book Antiqua"/>
              <a:cs typeface="Book Antiqua"/>
              <a:sym typeface="Book Antiqua"/>
            </a:endParaRPr>
          </a:p>
          <a:p>
            <a:pPr marL="0" marR="0" lvl="0" indent="0" algn="l" rtl="0">
              <a:lnSpc>
                <a:spcPct val="200000"/>
              </a:lnSpc>
              <a:spcBef>
                <a:spcPts val="0"/>
              </a:spcBef>
              <a:spcAft>
                <a:spcPts val="0"/>
              </a:spcAft>
              <a:buClr>
                <a:srgbClr val="C55A11"/>
              </a:buClr>
              <a:buSzPts val="1600"/>
              <a:buFont typeface="Arial"/>
              <a:buNone/>
            </a:pPr>
            <a:r>
              <a:rPr lang="en-US" sz="1800">
                <a:solidFill>
                  <a:srgbClr val="C55A11"/>
                </a:solidFill>
                <a:latin typeface="Book Antiqua"/>
                <a:ea typeface="Book Antiqua"/>
                <a:cs typeface="Book Antiqua"/>
                <a:sym typeface="Book Antiqua"/>
              </a:rPr>
              <a:t>4 - </a:t>
            </a:r>
            <a:r>
              <a:rPr lang="en-US" sz="1800" b="1">
                <a:solidFill>
                  <a:srgbClr val="C55A11"/>
                </a:solidFill>
                <a:latin typeface="Book Antiqua"/>
                <a:ea typeface="Book Antiqua"/>
                <a:cs typeface="Book Antiqua"/>
                <a:sym typeface="Book Antiqua"/>
              </a:rPr>
              <a:t>Consistency and Standards</a:t>
            </a:r>
            <a:endParaRPr sz="1800" b="1">
              <a:solidFill>
                <a:srgbClr val="C55A11"/>
              </a:solidFill>
              <a:latin typeface="Book Antiqua"/>
              <a:ea typeface="Book Antiqua"/>
              <a:cs typeface="Book Antiqua"/>
              <a:sym typeface="Book Antiqua"/>
            </a:endParaRPr>
          </a:p>
          <a:p>
            <a:pPr marL="0" marR="0" lvl="0" indent="0" algn="l" rtl="0">
              <a:lnSpc>
                <a:spcPct val="200000"/>
              </a:lnSpc>
              <a:spcBef>
                <a:spcPts val="0"/>
              </a:spcBef>
              <a:spcAft>
                <a:spcPts val="0"/>
              </a:spcAft>
              <a:buClr>
                <a:srgbClr val="C55A11"/>
              </a:buClr>
              <a:buSzPts val="1600"/>
              <a:buFont typeface="Arial"/>
              <a:buNone/>
            </a:pPr>
            <a:r>
              <a:rPr lang="en-US" sz="1800">
                <a:solidFill>
                  <a:srgbClr val="C55A11"/>
                </a:solidFill>
                <a:latin typeface="Book Antiqua"/>
                <a:ea typeface="Book Antiqua"/>
                <a:cs typeface="Book Antiqua"/>
                <a:sym typeface="Book Antiqua"/>
              </a:rPr>
              <a:t>7- </a:t>
            </a:r>
            <a:r>
              <a:rPr lang="en-US" sz="1800" b="1">
                <a:solidFill>
                  <a:srgbClr val="C55A11"/>
                </a:solidFill>
                <a:latin typeface="Book Antiqua"/>
                <a:ea typeface="Book Antiqua"/>
                <a:cs typeface="Book Antiqua"/>
                <a:sym typeface="Book Antiqua"/>
              </a:rPr>
              <a:t>Flexibility and efficiency of use </a:t>
            </a:r>
            <a:endParaRPr sz="1800" b="1">
              <a:solidFill>
                <a:srgbClr val="C55A11"/>
              </a:solidFill>
              <a:latin typeface="Book Antiqua"/>
              <a:ea typeface="Book Antiqua"/>
              <a:cs typeface="Book Antiqua"/>
              <a:sym typeface="Book Antiqua"/>
            </a:endParaRPr>
          </a:p>
          <a:p>
            <a:pPr marL="0" marR="0" lvl="0" indent="0" algn="l" rtl="0">
              <a:lnSpc>
                <a:spcPct val="200000"/>
              </a:lnSpc>
              <a:spcBef>
                <a:spcPts val="0"/>
              </a:spcBef>
              <a:spcAft>
                <a:spcPts val="0"/>
              </a:spcAft>
              <a:buClr>
                <a:srgbClr val="C55A11"/>
              </a:buClr>
              <a:buSzPts val="1600"/>
              <a:buFont typeface="Arial"/>
              <a:buNone/>
            </a:pPr>
            <a:r>
              <a:rPr lang="en-US" sz="1800">
                <a:solidFill>
                  <a:srgbClr val="C55A11"/>
                </a:solidFill>
                <a:latin typeface="Book Antiqua"/>
                <a:ea typeface="Book Antiqua"/>
                <a:cs typeface="Book Antiqua"/>
                <a:sym typeface="Book Antiqua"/>
              </a:rPr>
              <a:t>8 - </a:t>
            </a:r>
            <a:r>
              <a:rPr lang="en-US" sz="1800" b="1">
                <a:solidFill>
                  <a:srgbClr val="C55A11"/>
                </a:solidFill>
                <a:latin typeface="Book Antiqua"/>
                <a:ea typeface="Book Antiqua"/>
                <a:cs typeface="Book Antiqua"/>
                <a:sym typeface="Book Antiqua"/>
              </a:rPr>
              <a:t>Aesthetic and minimalist design</a:t>
            </a:r>
            <a:endParaRPr sz="1800" b="1">
              <a:solidFill>
                <a:srgbClr val="C55A11"/>
              </a:solidFill>
              <a:latin typeface="Book Antiqua"/>
              <a:ea typeface="Book Antiqua"/>
              <a:cs typeface="Book Antiqua"/>
              <a:sym typeface="Book Antiqua"/>
            </a:endParaRPr>
          </a:p>
        </p:txBody>
      </p:sp>
      <p:pic>
        <p:nvPicPr>
          <p:cNvPr id="269" name="Google Shape;269;p11"/>
          <p:cNvPicPr preferRelativeResize="0"/>
          <p:nvPr/>
        </p:nvPicPr>
        <p:blipFill rotWithShape="1">
          <a:blip r:embed="rId4">
            <a:alphaModFix/>
          </a:blip>
          <a:srcRect/>
          <a:stretch/>
        </p:blipFill>
        <p:spPr>
          <a:xfrm>
            <a:off x="5617210" y="3147695"/>
            <a:ext cx="4871085" cy="2193925"/>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l="2568" t="10095" r="4655" b="2863"/>
          <a:stretch/>
        </p:blipFill>
        <p:spPr>
          <a:xfrm>
            <a:off x="-1" y="0"/>
            <a:ext cx="12192001" cy="6858000"/>
          </a:xfrm>
          <a:prstGeom prst="rect">
            <a:avLst/>
          </a:prstGeom>
          <a:noFill/>
          <a:ln>
            <a:noFill/>
          </a:ln>
        </p:spPr>
      </p:pic>
      <p:sp>
        <p:nvSpPr>
          <p:cNvPr id="275" name="Google Shape;275;p12"/>
          <p:cNvSpPr/>
          <p:nvPr/>
        </p:nvSpPr>
        <p:spPr>
          <a:xfrm>
            <a:off x="487136" y="424543"/>
            <a:ext cx="11217729" cy="6008914"/>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a:solidFill>
                <a:schemeClr val="lt1"/>
              </a:solidFill>
              <a:latin typeface="Arial"/>
              <a:ea typeface="Arial"/>
              <a:cs typeface="Arial"/>
              <a:sym typeface="Arial"/>
            </a:endParaRPr>
          </a:p>
        </p:txBody>
      </p:sp>
      <p:sp>
        <p:nvSpPr>
          <p:cNvPr id="276" name="Google Shape;276;p12"/>
          <p:cNvSpPr txBox="1"/>
          <p:nvPr/>
        </p:nvSpPr>
        <p:spPr>
          <a:xfrm>
            <a:off x="3366875" y="1749750"/>
            <a:ext cx="6249600" cy="3784500"/>
          </a:xfrm>
          <a:prstGeom prst="rect">
            <a:avLst/>
          </a:prstGeom>
          <a:noFill/>
          <a:ln>
            <a:noFill/>
          </a:ln>
        </p:spPr>
        <p:txBody>
          <a:bodyPr spcFirstLastPara="1" wrap="square" lIns="91425" tIns="45700" rIns="91425" bIns="45700" anchor="t" anchorCtr="0">
            <a:spAutoFit/>
          </a:bodyPr>
          <a:lstStyle/>
          <a:p>
            <a:pPr marL="285750" marR="0" lvl="0" indent="-336550" algn="l" rtl="0">
              <a:lnSpc>
                <a:spcPct val="150000"/>
              </a:lnSpc>
              <a:spcBef>
                <a:spcPts val="0"/>
              </a:spcBef>
              <a:spcAft>
                <a:spcPts val="0"/>
              </a:spcAft>
              <a:buSzPts val="2400"/>
              <a:buFont typeface="Book Antiqua"/>
              <a:buChar char="•"/>
            </a:pPr>
            <a:r>
              <a:rPr lang="en-US" sz="2400">
                <a:latin typeface="Book Antiqua"/>
                <a:ea typeface="Book Antiqua"/>
                <a:cs typeface="Book Antiqua"/>
                <a:sym typeface="Book Antiqua"/>
              </a:rPr>
              <a:t>Used Axure for the Hi-Fi prototypes</a:t>
            </a:r>
            <a:endParaRPr sz="2400">
              <a:latin typeface="Book Antiqua"/>
              <a:ea typeface="Book Antiqua"/>
              <a:cs typeface="Book Antiqua"/>
              <a:sym typeface="Book Antiqua"/>
            </a:endParaRPr>
          </a:p>
          <a:p>
            <a:pPr marL="285750" marR="0" lvl="0" indent="-336550" algn="l" rtl="0">
              <a:lnSpc>
                <a:spcPct val="150000"/>
              </a:lnSpc>
              <a:spcBef>
                <a:spcPts val="0"/>
              </a:spcBef>
              <a:spcAft>
                <a:spcPts val="0"/>
              </a:spcAft>
              <a:buSzPts val="2400"/>
              <a:buFont typeface="Book Antiqua"/>
              <a:buChar char="•"/>
            </a:pPr>
            <a:r>
              <a:rPr lang="en-US" sz="2400">
                <a:latin typeface="Book Antiqua"/>
                <a:ea typeface="Book Antiqua"/>
                <a:cs typeface="Book Antiqua"/>
                <a:sym typeface="Book Antiqua"/>
              </a:rPr>
              <a:t>Tasks include</a:t>
            </a:r>
            <a:endParaRPr sz="2400">
              <a:latin typeface="Book Antiqua"/>
              <a:ea typeface="Book Antiqua"/>
              <a:cs typeface="Book Antiqua"/>
              <a:sym typeface="Book Antiqua"/>
            </a:endParaRPr>
          </a:p>
          <a:p>
            <a:pPr marL="914400" lvl="1" indent="-342900" algn="l" rtl="0">
              <a:lnSpc>
                <a:spcPct val="150000"/>
              </a:lnSpc>
              <a:spcBef>
                <a:spcPts val="0"/>
              </a:spcBef>
              <a:spcAft>
                <a:spcPts val="0"/>
              </a:spcAft>
              <a:buSzPts val="1800"/>
              <a:buFont typeface="Book Antiqua"/>
              <a:buChar char="○"/>
            </a:pPr>
            <a:r>
              <a:rPr lang="en-US" sz="1800">
                <a:latin typeface="Book Antiqua"/>
                <a:ea typeface="Book Antiqua"/>
                <a:cs typeface="Book Antiqua"/>
                <a:sym typeface="Book Antiqua"/>
              </a:rPr>
              <a:t>Log In &amp; Sign Up</a:t>
            </a:r>
            <a:endParaRPr sz="1800">
              <a:latin typeface="Book Antiqua"/>
              <a:ea typeface="Book Antiqua"/>
              <a:cs typeface="Book Antiqua"/>
              <a:sym typeface="Book Antiqua"/>
            </a:endParaRPr>
          </a:p>
          <a:p>
            <a:pPr marL="914400" lvl="1" indent="-342900" algn="l" rtl="0">
              <a:lnSpc>
                <a:spcPct val="150000"/>
              </a:lnSpc>
              <a:spcBef>
                <a:spcPts val="0"/>
              </a:spcBef>
              <a:spcAft>
                <a:spcPts val="0"/>
              </a:spcAft>
              <a:buSzPts val="1800"/>
              <a:buFont typeface="Book Antiqua"/>
              <a:buChar char="○"/>
            </a:pPr>
            <a:r>
              <a:rPr lang="en-US" sz="1800">
                <a:latin typeface="Book Antiqua"/>
                <a:ea typeface="Book Antiqua"/>
                <a:cs typeface="Book Antiqua"/>
                <a:sym typeface="Book Antiqua"/>
              </a:rPr>
              <a:t>Place or accept an order</a:t>
            </a:r>
            <a:endParaRPr sz="1800">
              <a:latin typeface="Book Antiqua"/>
              <a:ea typeface="Book Antiqua"/>
              <a:cs typeface="Book Antiqua"/>
              <a:sym typeface="Book Antiqua"/>
            </a:endParaRPr>
          </a:p>
          <a:p>
            <a:pPr marL="914400" lvl="1" indent="-342900" algn="l" rtl="0">
              <a:lnSpc>
                <a:spcPct val="150000"/>
              </a:lnSpc>
              <a:spcBef>
                <a:spcPts val="0"/>
              </a:spcBef>
              <a:spcAft>
                <a:spcPts val="0"/>
              </a:spcAft>
              <a:buSzPts val="1800"/>
              <a:buFont typeface="Book Antiqua"/>
              <a:buChar char="○"/>
            </a:pPr>
            <a:r>
              <a:rPr lang="en-US" sz="1800">
                <a:latin typeface="Book Antiqua"/>
                <a:ea typeface="Book Antiqua"/>
                <a:cs typeface="Book Antiqua"/>
                <a:sym typeface="Book Antiqua"/>
              </a:rPr>
              <a:t>Create or edit owner’s menu</a:t>
            </a:r>
            <a:endParaRPr sz="1800">
              <a:latin typeface="Book Antiqua"/>
              <a:ea typeface="Book Antiqua"/>
              <a:cs typeface="Book Antiqua"/>
              <a:sym typeface="Book Antiqua"/>
            </a:endParaRPr>
          </a:p>
          <a:p>
            <a:pPr marL="914400" lvl="1" indent="-342900" algn="l" rtl="0">
              <a:lnSpc>
                <a:spcPct val="150000"/>
              </a:lnSpc>
              <a:spcBef>
                <a:spcPts val="0"/>
              </a:spcBef>
              <a:spcAft>
                <a:spcPts val="0"/>
              </a:spcAft>
              <a:buSzPts val="1800"/>
              <a:buFont typeface="Book Antiqua"/>
              <a:buChar char="○"/>
            </a:pPr>
            <a:r>
              <a:rPr lang="en-US" sz="1800">
                <a:latin typeface="Book Antiqua"/>
                <a:ea typeface="Book Antiqua"/>
                <a:cs typeface="Book Antiqua"/>
                <a:sym typeface="Book Antiqua"/>
              </a:rPr>
              <a:t>Change payment method</a:t>
            </a:r>
            <a:endParaRPr sz="1800">
              <a:latin typeface="Book Antiqua"/>
              <a:ea typeface="Book Antiqua"/>
              <a:cs typeface="Book Antiqua"/>
              <a:sym typeface="Book Antiqua"/>
            </a:endParaRPr>
          </a:p>
          <a:p>
            <a:pPr marL="285750" marR="0" lvl="0" indent="-336550" algn="l" rtl="0">
              <a:lnSpc>
                <a:spcPct val="150000"/>
              </a:lnSpc>
              <a:spcBef>
                <a:spcPts val="0"/>
              </a:spcBef>
              <a:spcAft>
                <a:spcPts val="0"/>
              </a:spcAft>
              <a:buSzPts val="2400"/>
              <a:buFont typeface="Book Antiqua"/>
              <a:buChar char="•"/>
            </a:pPr>
            <a:r>
              <a:rPr lang="en-US" sz="2400">
                <a:latin typeface="Book Antiqua"/>
                <a:ea typeface="Book Antiqua"/>
                <a:cs typeface="Book Antiqua"/>
                <a:sym typeface="Book Antiqua"/>
              </a:rPr>
              <a:t>Problems: functionality and visual design</a:t>
            </a:r>
            <a:endParaRPr sz="2400">
              <a:latin typeface="Book Antiqua"/>
              <a:ea typeface="Book Antiqua"/>
              <a:cs typeface="Book Antiqua"/>
              <a:sym typeface="Book Antiqua"/>
            </a:endParaRPr>
          </a:p>
          <a:p>
            <a:pPr marL="914400" marR="0" lvl="1" indent="-342900" algn="l" rtl="0">
              <a:lnSpc>
                <a:spcPct val="150000"/>
              </a:lnSpc>
              <a:spcBef>
                <a:spcPts val="0"/>
              </a:spcBef>
              <a:spcAft>
                <a:spcPts val="0"/>
              </a:spcAft>
              <a:buSzPts val="1800"/>
              <a:buFont typeface="Book Antiqua"/>
              <a:buChar char="○"/>
            </a:pPr>
            <a:r>
              <a:rPr lang="en-US" sz="1800">
                <a:latin typeface="Book Antiqua"/>
                <a:ea typeface="Book Antiqua"/>
                <a:cs typeface="Book Antiqua"/>
                <a:sym typeface="Book Antiqua"/>
              </a:rPr>
              <a:t>Dead-end buttons</a:t>
            </a:r>
            <a:endParaRPr sz="1800">
              <a:latin typeface="Book Antiqua"/>
              <a:ea typeface="Book Antiqua"/>
              <a:cs typeface="Book Antiqua"/>
              <a:sym typeface="Book Antiqua"/>
            </a:endParaRPr>
          </a:p>
          <a:p>
            <a:pPr marL="914400" marR="0" lvl="1" indent="-342900" algn="l" rtl="0">
              <a:lnSpc>
                <a:spcPct val="150000"/>
              </a:lnSpc>
              <a:spcBef>
                <a:spcPts val="0"/>
              </a:spcBef>
              <a:spcAft>
                <a:spcPts val="0"/>
              </a:spcAft>
              <a:buSzPts val="1800"/>
              <a:buFont typeface="Book Antiqua"/>
              <a:buChar char="○"/>
            </a:pPr>
            <a:r>
              <a:rPr lang="en-US" sz="1800">
                <a:latin typeface="Book Antiqua"/>
                <a:ea typeface="Book Antiqua"/>
                <a:cs typeface="Book Antiqua"/>
                <a:sym typeface="Book Antiqua"/>
              </a:rPr>
              <a:t>Distracting information</a:t>
            </a:r>
            <a:endParaRPr sz="1800">
              <a:latin typeface="Book Antiqua"/>
              <a:ea typeface="Book Antiqua"/>
              <a:cs typeface="Book Antiqua"/>
              <a:sym typeface="Book Antiqua"/>
            </a:endParaRPr>
          </a:p>
          <a:p>
            <a:pPr marL="0" marR="0" lvl="0" indent="0" algn="l" rtl="0">
              <a:lnSpc>
                <a:spcPct val="150000"/>
              </a:lnSpc>
              <a:spcBef>
                <a:spcPts val="0"/>
              </a:spcBef>
              <a:spcAft>
                <a:spcPts val="0"/>
              </a:spcAft>
              <a:buNone/>
            </a:pPr>
            <a:endParaRPr sz="1600"/>
          </a:p>
        </p:txBody>
      </p:sp>
      <p:sp>
        <p:nvSpPr>
          <p:cNvPr id="277" name="Google Shape;277;p12"/>
          <p:cNvSpPr txBox="1"/>
          <p:nvPr/>
        </p:nvSpPr>
        <p:spPr>
          <a:xfrm>
            <a:off x="2894963" y="556475"/>
            <a:ext cx="67215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US" sz="4400">
                <a:solidFill>
                  <a:srgbClr val="3F3F3F"/>
                </a:solidFill>
                <a:latin typeface="Impact"/>
                <a:ea typeface="Impact"/>
                <a:cs typeface="Impact"/>
                <a:sym typeface="Impact"/>
              </a:rPr>
              <a:t>High-Fi Prototypes</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13"/>
          <p:cNvPicPr preferRelativeResize="0"/>
          <p:nvPr/>
        </p:nvPicPr>
        <p:blipFill rotWithShape="1">
          <a:blip r:embed="rId3">
            <a:alphaModFix/>
          </a:blip>
          <a:srcRect l="2568" t="10095" r="4655" b="2863"/>
          <a:stretch/>
        </p:blipFill>
        <p:spPr>
          <a:xfrm>
            <a:off x="-1" y="0"/>
            <a:ext cx="12192001" cy="6858000"/>
          </a:xfrm>
          <a:prstGeom prst="rect">
            <a:avLst/>
          </a:prstGeom>
          <a:noFill/>
          <a:ln>
            <a:noFill/>
          </a:ln>
        </p:spPr>
      </p:pic>
      <p:sp>
        <p:nvSpPr>
          <p:cNvPr id="283" name="Google Shape;283;p13"/>
          <p:cNvSpPr/>
          <p:nvPr/>
        </p:nvSpPr>
        <p:spPr>
          <a:xfrm>
            <a:off x="487136" y="424543"/>
            <a:ext cx="11217729" cy="6008914"/>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4" name="Google Shape;284;p13"/>
          <p:cNvPicPr preferRelativeResize="0"/>
          <p:nvPr/>
        </p:nvPicPr>
        <p:blipFill rotWithShape="1">
          <a:blip r:embed="rId4">
            <a:alphaModFix/>
          </a:blip>
          <a:srcRect/>
          <a:stretch/>
        </p:blipFill>
        <p:spPr>
          <a:xfrm>
            <a:off x="3803015" y="2183130"/>
            <a:ext cx="5936615" cy="2723515"/>
          </a:xfrm>
          <a:prstGeom prst="rect">
            <a:avLst/>
          </a:prstGeom>
          <a:noFill/>
          <a:ln>
            <a:noFill/>
          </a:ln>
        </p:spPr>
      </p:pic>
      <p:sp>
        <p:nvSpPr>
          <p:cNvPr id="285" name="Google Shape;285;p13"/>
          <p:cNvSpPr txBox="1"/>
          <p:nvPr/>
        </p:nvSpPr>
        <p:spPr>
          <a:xfrm>
            <a:off x="4258293" y="3015166"/>
            <a:ext cx="3675415" cy="5219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757070"/>
                </a:solidFill>
                <a:latin typeface="Microsoft JhengHei"/>
                <a:ea typeface="Microsoft JhengHei"/>
                <a:cs typeface="Microsoft JhengHei"/>
                <a:sym typeface="Microsoft JhengHei"/>
              </a:rPr>
              <a:t>Final Product</a:t>
            </a:r>
            <a:endParaRPr sz="2800">
              <a:solidFill>
                <a:srgbClr val="3F3F3F"/>
              </a:solidFill>
              <a:latin typeface="Microsoft Yahei"/>
              <a:ea typeface="Microsoft Yahei"/>
              <a:cs typeface="Microsoft Yahei"/>
              <a:sym typeface="Microsoft Yahei"/>
            </a:endParaRPr>
          </a:p>
        </p:txBody>
      </p:sp>
      <p:sp>
        <p:nvSpPr>
          <p:cNvPr id="286" name="Google Shape;286;p13"/>
          <p:cNvSpPr txBox="1"/>
          <p:nvPr/>
        </p:nvSpPr>
        <p:spPr>
          <a:xfrm>
            <a:off x="3802827" y="2246349"/>
            <a:ext cx="4586347" cy="7683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Dancing Script"/>
                <a:ea typeface="Dancing Script"/>
                <a:cs typeface="Dancing Script"/>
                <a:sym typeface="Dancing Script"/>
              </a:rPr>
              <a:t>Part 4</a:t>
            </a:r>
            <a:endParaRPr sz="4400">
              <a:solidFill>
                <a:srgbClr val="3F3F3F"/>
              </a:solidFill>
              <a:latin typeface="Dancing Script"/>
              <a:ea typeface="Dancing Script"/>
              <a:cs typeface="Dancing Script"/>
              <a:sym typeface="Dancing Script"/>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g7a542fb35a_1_89"/>
          <p:cNvPicPr preferRelativeResize="0"/>
          <p:nvPr/>
        </p:nvPicPr>
        <p:blipFill rotWithShape="1">
          <a:blip r:embed="rId5">
            <a:alphaModFix/>
          </a:blip>
          <a:srcRect l="2569" t="10096" r="4657" b="2863"/>
          <a:stretch/>
        </p:blipFill>
        <p:spPr>
          <a:xfrm>
            <a:off x="-1" y="0"/>
            <a:ext cx="12192000" cy="6858001"/>
          </a:xfrm>
          <a:prstGeom prst="rect">
            <a:avLst/>
          </a:prstGeom>
          <a:noFill/>
          <a:ln>
            <a:noFill/>
          </a:ln>
        </p:spPr>
      </p:pic>
      <p:sp>
        <p:nvSpPr>
          <p:cNvPr id="292" name="Google Shape;292;g7a542fb35a_1_89"/>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g7a542fb35a_1_89"/>
          <p:cNvSpPr txBox="1"/>
          <p:nvPr/>
        </p:nvSpPr>
        <p:spPr>
          <a:xfrm>
            <a:off x="4258293" y="3015166"/>
            <a:ext cx="3675300" cy="52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3F3F3F"/>
              </a:solidFill>
              <a:latin typeface="Microsoft Yahei"/>
              <a:ea typeface="Microsoft Yahei"/>
              <a:cs typeface="Microsoft Yahei"/>
              <a:sym typeface="Microsoft Yahei"/>
            </a:endParaRPr>
          </a:p>
        </p:txBody>
      </p:sp>
      <p:sp>
        <p:nvSpPr>
          <p:cNvPr id="294" name="Google Shape;294;g7a542fb35a_1_89"/>
          <p:cNvSpPr txBox="1"/>
          <p:nvPr/>
        </p:nvSpPr>
        <p:spPr>
          <a:xfrm>
            <a:off x="3802727" y="2768874"/>
            <a:ext cx="4586400" cy="768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rgbClr val="3F3F3F"/>
                </a:solidFill>
                <a:latin typeface="Dancing Script"/>
                <a:ea typeface="Dancing Script"/>
                <a:cs typeface="Dancing Script"/>
                <a:sym typeface="Dancing Script"/>
              </a:rPr>
              <a:t>Buyer’s System</a:t>
            </a:r>
            <a:endParaRPr sz="4400">
              <a:solidFill>
                <a:srgbClr val="3F3F3F"/>
              </a:solidFill>
              <a:latin typeface="Dancing Script"/>
              <a:ea typeface="Dancing Script"/>
              <a:cs typeface="Dancing Script"/>
              <a:sym typeface="Dancing Script"/>
            </a:endParaRPr>
          </a:p>
        </p:txBody>
      </p:sp>
      <p:pic>
        <p:nvPicPr>
          <p:cNvPr id="3" name="Buyer BGM">
            <a:hlinkClick r:id="" action="ppaction://media"/>
            <a:extLst>
              <a:ext uri="{FF2B5EF4-FFF2-40B4-BE49-F238E27FC236}">
                <a16:creationId xmlns:a16="http://schemas.microsoft.com/office/drawing/2014/main" id="{4C5B7753-6B15-401A-85CF-AFC56F3CC21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7135" y="274013"/>
            <a:ext cx="11220837" cy="631172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g7a542fb35a_1_97"/>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300" name="Google Shape;300;g7a542fb35a_1_97"/>
          <p:cNvSpPr/>
          <p:nvPr/>
        </p:nvSpPr>
        <p:spPr>
          <a:xfrm>
            <a:off x="487211" y="51339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g7a542fb35a_1_97"/>
          <p:cNvSpPr txBox="1"/>
          <p:nvPr/>
        </p:nvSpPr>
        <p:spPr>
          <a:xfrm>
            <a:off x="2894963" y="556475"/>
            <a:ext cx="67215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Our Features</a:t>
            </a:r>
            <a:endParaRPr/>
          </a:p>
        </p:txBody>
      </p:sp>
      <p:pic>
        <p:nvPicPr>
          <p:cNvPr id="302" name="Google Shape;302;g7a542fb35a_1_97"/>
          <p:cNvPicPr preferRelativeResize="0"/>
          <p:nvPr/>
        </p:nvPicPr>
        <p:blipFill>
          <a:blip r:embed="rId4">
            <a:alphaModFix/>
          </a:blip>
          <a:stretch>
            <a:fillRect/>
          </a:stretch>
        </p:blipFill>
        <p:spPr>
          <a:xfrm>
            <a:off x="1120175" y="1606150"/>
            <a:ext cx="10224224" cy="4916248"/>
          </a:xfrm>
          <a:prstGeom prst="rect">
            <a:avLst/>
          </a:prstGeom>
          <a:noFill/>
          <a:ln>
            <a:noFill/>
          </a:ln>
        </p:spPr>
      </p:pic>
      <p:sp>
        <p:nvSpPr>
          <p:cNvPr id="303" name="Google Shape;303;g7a542fb35a_1_97"/>
          <p:cNvSpPr/>
          <p:nvPr/>
        </p:nvSpPr>
        <p:spPr>
          <a:xfrm>
            <a:off x="2894975" y="2563225"/>
            <a:ext cx="1831500" cy="58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7a542fb35a_3_8"/>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309" name="Google Shape;309;g7a542fb35a_3_8"/>
          <p:cNvSpPr/>
          <p:nvPr/>
        </p:nvSpPr>
        <p:spPr>
          <a:xfrm>
            <a:off x="487211" y="51339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g7a542fb35a_3_8"/>
          <p:cNvSpPr txBox="1"/>
          <p:nvPr/>
        </p:nvSpPr>
        <p:spPr>
          <a:xfrm>
            <a:off x="2894963" y="556475"/>
            <a:ext cx="67215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Our Features</a:t>
            </a:r>
            <a:endParaRPr/>
          </a:p>
        </p:txBody>
      </p:sp>
      <p:pic>
        <p:nvPicPr>
          <p:cNvPr id="311" name="Google Shape;311;g7a542fb35a_3_8"/>
          <p:cNvPicPr preferRelativeResize="0"/>
          <p:nvPr/>
        </p:nvPicPr>
        <p:blipFill rotWithShape="1">
          <a:blip r:embed="rId4">
            <a:alphaModFix/>
          </a:blip>
          <a:srcRect r="4924" b="2893"/>
          <a:stretch/>
        </p:blipFill>
        <p:spPr>
          <a:xfrm>
            <a:off x="1220113" y="1604325"/>
            <a:ext cx="10071226" cy="4918075"/>
          </a:xfrm>
          <a:prstGeom prst="rect">
            <a:avLst/>
          </a:prstGeom>
          <a:noFill/>
          <a:ln>
            <a:noFill/>
          </a:ln>
        </p:spPr>
      </p:pic>
      <p:sp>
        <p:nvSpPr>
          <p:cNvPr id="312" name="Google Shape;312;g7a542fb35a_3_8"/>
          <p:cNvSpPr/>
          <p:nvPr/>
        </p:nvSpPr>
        <p:spPr>
          <a:xfrm>
            <a:off x="4960150" y="2641150"/>
            <a:ext cx="1831500" cy="58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g7a542fb35a_3_8"/>
          <p:cNvSpPr/>
          <p:nvPr/>
        </p:nvSpPr>
        <p:spPr>
          <a:xfrm>
            <a:off x="8307775" y="2641150"/>
            <a:ext cx="2427300" cy="58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g7a542fb35a_3_17"/>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319" name="Google Shape;319;g7a542fb35a_3_17"/>
          <p:cNvSpPr/>
          <p:nvPr/>
        </p:nvSpPr>
        <p:spPr>
          <a:xfrm>
            <a:off x="487211" y="51339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g7a542fb35a_3_17"/>
          <p:cNvSpPr txBox="1"/>
          <p:nvPr/>
        </p:nvSpPr>
        <p:spPr>
          <a:xfrm>
            <a:off x="2894963" y="556475"/>
            <a:ext cx="67215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Our Features</a:t>
            </a:r>
            <a:endParaRPr/>
          </a:p>
        </p:txBody>
      </p:sp>
      <p:pic>
        <p:nvPicPr>
          <p:cNvPr id="321" name="Google Shape;321;g7a542fb35a_3_17"/>
          <p:cNvPicPr preferRelativeResize="0"/>
          <p:nvPr/>
        </p:nvPicPr>
        <p:blipFill>
          <a:blip r:embed="rId4">
            <a:alphaModFix/>
          </a:blip>
          <a:stretch>
            <a:fillRect/>
          </a:stretch>
        </p:blipFill>
        <p:spPr>
          <a:xfrm>
            <a:off x="1266400" y="1592525"/>
            <a:ext cx="10345448" cy="4929876"/>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g7a542fb35a_3_27"/>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327" name="Google Shape;327;g7a542fb35a_3_27"/>
          <p:cNvSpPr/>
          <p:nvPr/>
        </p:nvSpPr>
        <p:spPr>
          <a:xfrm>
            <a:off x="487211" y="51339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g7a542fb35a_3_27"/>
          <p:cNvSpPr txBox="1"/>
          <p:nvPr/>
        </p:nvSpPr>
        <p:spPr>
          <a:xfrm>
            <a:off x="2894963" y="556475"/>
            <a:ext cx="67215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Our Features</a:t>
            </a:r>
            <a:endParaRPr/>
          </a:p>
        </p:txBody>
      </p:sp>
      <p:pic>
        <p:nvPicPr>
          <p:cNvPr id="329" name="Google Shape;329;g7a542fb35a_3_27"/>
          <p:cNvPicPr preferRelativeResize="0"/>
          <p:nvPr/>
        </p:nvPicPr>
        <p:blipFill>
          <a:blip r:embed="rId4">
            <a:alphaModFix/>
          </a:blip>
          <a:stretch>
            <a:fillRect/>
          </a:stretch>
        </p:blipFill>
        <p:spPr>
          <a:xfrm>
            <a:off x="1215525" y="1600633"/>
            <a:ext cx="10345448" cy="4921769"/>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g7a542fb35a_1_2"/>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172" name="Google Shape;172;g7a542fb35a_1_2"/>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 name="Google Shape;173;g7a542fb35a_1_2"/>
          <p:cNvSpPr txBox="1"/>
          <p:nvPr/>
        </p:nvSpPr>
        <p:spPr>
          <a:xfrm>
            <a:off x="1918497" y="539835"/>
            <a:ext cx="8355000" cy="768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en-US" sz="4400">
                <a:solidFill>
                  <a:srgbClr val="3F3F3F"/>
                </a:solidFill>
                <a:latin typeface="Impact"/>
                <a:ea typeface="Impact"/>
                <a:cs typeface="Impact"/>
                <a:sym typeface="Impact"/>
              </a:rPr>
              <a:t>Agenda</a:t>
            </a:r>
            <a:endParaRPr sz="4400" i="0" u="none" strike="noStrike" cap="none">
              <a:solidFill>
                <a:srgbClr val="3F3F3F"/>
              </a:solidFill>
              <a:latin typeface="Book Antiqua"/>
              <a:ea typeface="Book Antiqua"/>
              <a:cs typeface="Book Antiqua"/>
              <a:sym typeface="Book Antiqua"/>
            </a:endParaRPr>
          </a:p>
        </p:txBody>
      </p:sp>
      <p:sp>
        <p:nvSpPr>
          <p:cNvPr id="174" name="Google Shape;174;g7a542fb35a_1_2"/>
          <p:cNvSpPr txBox="1"/>
          <p:nvPr/>
        </p:nvSpPr>
        <p:spPr>
          <a:xfrm>
            <a:off x="1515025" y="1447125"/>
            <a:ext cx="4497600" cy="4806900"/>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marL="457200" lvl="0" indent="-381000" algn="l" rtl="0">
              <a:lnSpc>
                <a:spcPct val="115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Introduction/Problem Space</a:t>
            </a:r>
            <a:endParaRPr sz="2400" b="1">
              <a:solidFill>
                <a:schemeClr val="dk1"/>
              </a:solidFill>
              <a:latin typeface="Book Antiqua"/>
              <a:ea typeface="Book Antiqua"/>
              <a:cs typeface="Book Antiqua"/>
              <a:sym typeface="Book Antiqua"/>
            </a:endParaRPr>
          </a:p>
          <a:p>
            <a:pPr marL="0" lvl="0" indent="0" algn="l" rtl="0">
              <a:lnSpc>
                <a:spcPct val="150000"/>
              </a:lnSpc>
              <a:spcBef>
                <a:spcPts val="0"/>
              </a:spcBef>
              <a:spcAft>
                <a:spcPts val="0"/>
              </a:spcAft>
              <a:buNone/>
            </a:pPr>
            <a:endParaRPr sz="2400" b="1">
              <a:solidFill>
                <a:schemeClr val="dk1"/>
              </a:solidFill>
              <a:latin typeface="Book Antiqua"/>
              <a:ea typeface="Book Antiqua"/>
              <a:cs typeface="Book Antiqua"/>
              <a:sym typeface="Book Antiqua"/>
            </a:endParaRPr>
          </a:p>
          <a:p>
            <a:pPr marL="457200" lvl="0" indent="-381000" algn="l" rtl="0">
              <a:lnSpc>
                <a:spcPct val="150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User Needs Analysis</a:t>
            </a:r>
            <a:endParaRPr sz="2400" b="1">
              <a:solidFill>
                <a:schemeClr val="dk1"/>
              </a:solidFill>
              <a:latin typeface="Book Antiqua"/>
              <a:ea typeface="Book Antiqua"/>
              <a:cs typeface="Book Antiqua"/>
              <a:sym typeface="Book Antiqua"/>
            </a:endParaRPr>
          </a:p>
          <a:p>
            <a:pPr marL="914400" lvl="1"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Research methods</a:t>
            </a:r>
            <a:endParaRPr sz="1800">
              <a:solidFill>
                <a:schemeClr val="dk1"/>
              </a:solidFill>
              <a:latin typeface="Book Antiqua"/>
              <a:ea typeface="Book Antiqua"/>
              <a:cs typeface="Book Antiqua"/>
              <a:sym typeface="Book Antiqua"/>
            </a:endParaRPr>
          </a:p>
          <a:p>
            <a:pPr marL="1371600" lvl="2"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Field Study</a:t>
            </a:r>
            <a:endParaRPr sz="1800">
              <a:solidFill>
                <a:schemeClr val="dk1"/>
              </a:solidFill>
              <a:latin typeface="Book Antiqua"/>
              <a:ea typeface="Book Antiqua"/>
              <a:cs typeface="Book Antiqua"/>
              <a:sym typeface="Book Antiqua"/>
            </a:endParaRPr>
          </a:p>
          <a:p>
            <a:pPr marL="1371600" lvl="2"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Questionnaire</a:t>
            </a:r>
            <a:endParaRPr sz="1800">
              <a:solidFill>
                <a:schemeClr val="dk1"/>
              </a:solidFill>
              <a:latin typeface="Book Antiqua"/>
              <a:ea typeface="Book Antiqua"/>
              <a:cs typeface="Book Antiqua"/>
              <a:sym typeface="Book Antiqua"/>
            </a:endParaRPr>
          </a:p>
          <a:p>
            <a:pPr marL="1371600" lvl="2"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Interview</a:t>
            </a:r>
            <a:endParaRPr sz="1800">
              <a:solidFill>
                <a:schemeClr val="dk1"/>
              </a:solidFill>
              <a:latin typeface="Book Antiqua"/>
              <a:ea typeface="Book Antiqua"/>
              <a:cs typeface="Book Antiqua"/>
              <a:sym typeface="Book Antiqua"/>
            </a:endParaRPr>
          </a:p>
          <a:p>
            <a:pPr marL="914400" lvl="1"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Users Needs</a:t>
            </a:r>
            <a:endParaRPr sz="1800" b="1">
              <a:solidFill>
                <a:schemeClr val="dk1"/>
              </a:solidFill>
              <a:latin typeface="Book Antiqua"/>
              <a:ea typeface="Book Antiqua"/>
              <a:cs typeface="Book Antiqua"/>
              <a:sym typeface="Book Antiqua"/>
            </a:endParaRPr>
          </a:p>
          <a:p>
            <a:pPr marL="1371600" lvl="2"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Students’ needs</a:t>
            </a:r>
            <a:endParaRPr sz="1800">
              <a:solidFill>
                <a:schemeClr val="dk1"/>
              </a:solidFill>
              <a:latin typeface="Book Antiqua"/>
              <a:ea typeface="Book Antiqua"/>
              <a:cs typeface="Book Antiqua"/>
              <a:sym typeface="Book Antiqua"/>
            </a:endParaRPr>
          </a:p>
          <a:p>
            <a:pPr marL="1371600" lvl="2"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Owners’ needs</a:t>
            </a:r>
            <a:endParaRPr sz="1800">
              <a:solidFill>
                <a:schemeClr val="dk1"/>
              </a:solidFill>
              <a:latin typeface="Book Antiqua"/>
              <a:ea typeface="Book Antiqua"/>
              <a:cs typeface="Book Antiqua"/>
              <a:sym typeface="Book Antiqua"/>
            </a:endParaRPr>
          </a:p>
        </p:txBody>
      </p:sp>
      <p:sp>
        <p:nvSpPr>
          <p:cNvPr id="175" name="Google Shape;175;g7a542fb35a_1_2"/>
          <p:cNvSpPr txBox="1"/>
          <p:nvPr/>
        </p:nvSpPr>
        <p:spPr>
          <a:xfrm>
            <a:off x="6550600" y="1447125"/>
            <a:ext cx="4497600" cy="4806900"/>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marL="457200" lvl="0" indent="-381000" algn="l" rtl="0">
              <a:lnSpc>
                <a:spcPct val="150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Pilot Test</a:t>
            </a:r>
            <a:endParaRPr sz="2400">
              <a:solidFill>
                <a:schemeClr val="dk1"/>
              </a:solidFill>
              <a:latin typeface="Book Antiqua"/>
              <a:ea typeface="Book Antiqua"/>
              <a:cs typeface="Book Antiqua"/>
              <a:sym typeface="Book Antiqua"/>
            </a:endParaRPr>
          </a:p>
          <a:p>
            <a:pPr marL="914400" lvl="1"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Low-fi </a:t>
            </a:r>
            <a:endParaRPr sz="1800">
              <a:solidFill>
                <a:schemeClr val="dk1"/>
              </a:solidFill>
              <a:latin typeface="Book Antiqua"/>
              <a:ea typeface="Book Antiqua"/>
              <a:cs typeface="Book Antiqua"/>
              <a:sym typeface="Book Antiqua"/>
            </a:endParaRPr>
          </a:p>
          <a:p>
            <a:pPr marL="914400" lvl="1"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High-fi</a:t>
            </a:r>
            <a:endParaRPr sz="1800">
              <a:solidFill>
                <a:schemeClr val="dk1"/>
              </a:solidFill>
              <a:latin typeface="Book Antiqua"/>
              <a:ea typeface="Book Antiqua"/>
              <a:cs typeface="Book Antiqua"/>
              <a:sym typeface="Book Antiqua"/>
            </a:endParaRPr>
          </a:p>
          <a:p>
            <a:pPr marL="914400" lvl="0" indent="0" algn="l" rtl="0">
              <a:lnSpc>
                <a:spcPct val="150000"/>
              </a:lnSpc>
              <a:spcBef>
                <a:spcPts val="0"/>
              </a:spcBef>
              <a:spcAft>
                <a:spcPts val="0"/>
              </a:spcAft>
              <a:buNone/>
            </a:pPr>
            <a:endParaRPr sz="2400">
              <a:solidFill>
                <a:schemeClr val="dk1"/>
              </a:solidFill>
              <a:latin typeface="Book Antiqua"/>
              <a:ea typeface="Book Antiqua"/>
              <a:cs typeface="Book Antiqua"/>
              <a:sym typeface="Book Antiqua"/>
            </a:endParaRPr>
          </a:p>
          <a:p>
            <a:pPr marL="457200" lvl="0" indent="-381000" algn="l" rtl="0">
              <a:lnSpc>
                <a:spcPct val="150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Final Product</a:t>
            </a:r>
            <a:endParaRPr sz="2400">
              <a:solidFill>
                <a:schemeClr val="dk1"/>
              </a:solidFill>
              <a:latin typeface="Book Antiqua"/>
              <a:ea typeface="Book Antiqua"/>
              <a:cs typeface="Book Antiqua"/>
              <a:sym typeface="Book Antiqua"/>
            </a:endParaRPr>
          </a:p>
          <a:p>
            <a:pPr marL="914400" lvl="1"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Unique Features</a:t>
            </a:r>
            <a:endParaRPr sz="1800">
              <a:solidFill>
                <a:schemeClr val="dk1"/>
              </a:solidFill>
              <a:latin typeface="Book Antiqua"/>
              <a:ea typeface="Book Antiqua"/>
              <a:cs typeface="Book Antiqua"/>
              <a:sym typeface="Book Antiqua"/>
            </a:endParaRPr>
          </a:p>
          <a:p>
            <a:pPr marL="914400" lvl="1"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Improvements</a:t>
            </a:r>
            <a:endParaRPr sz="1800">
              <a:solidFill>
                <a:schemeClr val="dk1"/>
              </a:solidFill>
              <a:latin typeface="Book Antiqua"/>
              <a:ea typeface="Book Antiqua"/>
              <a:cs typeface="Book Antiqua"/>
              <a:sym typeface="Book Antiqua"/>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g7a542fb35a_1_122"/>
          <p:cNvPicPr preferRelativeResize="0"/>
          <p:nvPr/>
        </p:nvPicPr>
        <p:blipFill rotWithShape="1">
          <a:blip r:embed="rId5">
            <a:alphaModFix/>
          </a:blip>
          <a:srcRect l="2569" t="10096" r="4657" b="2863"/>
          <a:stretch/>
        </p:blipFill>
        <p:spPr>
          <a:xfrm>
            <a:off x="-1" y="0"/>
            <a:ext cx="12192000" cy="6858001"/>
          </a:xfrm>
          <a:prstGeom prst="rect">
            <a:avLst/>
          </a:prstGeom>
          <a:noFill/>
          <a:ln>
            <a:noFill/>
          </a:ln>
        </p:spPr>
      </p:pic>
      <p:sp>
        <p:nvSpPr>
          <p:cNvPr id="335" name="Google Shape;335;g7a542fb35a_1_122"/>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g7a542fb35a_1_122"/>
          <p:cNvSpPr txBox="1"/>
          <p:nvPr/>
        </p:nvSpPr>
        <p:spPr>
          <a:xfrm>
            <a:off x="4258293" y="3015166"/>
            <a:ext cx="3675300" cy="52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3F3F3F"/>
              </a:solidFill>
              <a:latin typeface="Microsoft Yahei"/>
              <a:ea typeface="Microsoft Yahei"/>
              <a:cs typeface="Microsoft Yahei"/>
              <a:sym typeface="Microsoft Yahei"/>
            </a:endParaRPr>
          </a:p>
        </p:txBody>
      </p:sp>
      <p:sp>
        <p:nvSpPr>
          <p:cNvPr id="337" name="Google Shape;337;g7a542fb35a_1_122"/>
          <p:cNvSpPr txBox="1"/>
          <p:nvPr/>
        </p:nvSpPr>
        <p:spPr>
          <a:xfrm>
            <a:off x="3802727" y="2768874"/>
            <a:ext cx="4586400" cy="768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rgbClr val="3F3F3F"/>
                </a:solidFill>
                <a:latin typeface="Dancing Script"/>
                <a:ea typeface="Dancing Script"/>
                <a:cs typeface="Dancing Script"/>
                <a:sym typeface="Dancing Script"/>
              </a:rPr>
              <a:t>Owner’s System</a:t>
            </a:r>
            <a:endParaRPr sz="4400">
              <a:solidFill>
                <a:srgbClr val="3F3F3F"/>
              </a:solidFill>
              <a:latin typeface="Dancing Script"/>
              <a:ea typeface="Dancing Script"/>
              <a:cs typeface="Dancing Script"/>
              <a:sym typeface="Dancing Script"/>
            </a:endParaRPr>
          </a:p>
        </p:txBody>
      </p:sp>
      <p:pic>
        <p:nvPicPr>
          <p:cNvPr id="3" name="Owner BGM">
            <a:hlinkClick r:id="" action="ppaction://media"/>
            <a:extLst>
              <a:ext uri="{FF2B5EF4-FFF2-40B4-BE49-F238E27FC236}">
                <a16:creationId xmlns:a16="http://schemas.microsoft.com/office/drawing/2014/main" id="{670918CE-6789-4E6D-A6B8-352692496EE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7136" y="274014"/>
            <a:ext cx="11217600" cy="63099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7a542fb35a_1_129"/>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343" name="Google Shape;343;g7a542fb35a_1_129"/>
          <p:cNvSpPr/>
          <p:nvPr/>
        </p:nvSpPr>
        <p:spPr>
          <a:xfrm>
            <a:off x="487211" y="51339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4" name="Google Shape;344;g7a542fb35a_1_129"/>
          <p:cNvSpPr txBox="1"/>
          <p:nvPr/>
        </p:nvSpPr>
        <p:spPr>
          <a:xfrm>
            <a:off x="2894963" y="556475"/>
            <a:ext cx="67215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Our Features</a:t>
            </a:r>
            <a:endParaRPr/>
          </a:p>
        </p:txBody>
      </p:sp>
      <p:pic>
        <p:nvPicPr>
          <p:cNvPr id="345" name="Google Shape;345;g7a542fb35a_1_129"/>
          <p:cNvPicPr preferRelativeResize="0"/>
          <p:nvPr/>
        </p:nvPicPr>
        <p:blipFill>
          <a:blip r:embed="rId4">
            <a:alphaModFix/>
          </a:blip>
          <a:stretch>
            <a:fillRect/>
          </a:stretch>
        </p:blipFill>
        <p:spPr>
          <a:xfrm>
            <a:off x="1279176" y="1612700"/>
            <a:ext cx="10237202" cy="4909700"/>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g7a542fb35a_3_36"/>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351" name="Google Shape;351;g7a542fb35a_3_36"/>
          <p:cNvSpPr/>
          <p:nvPr/>
        </p:nvSpPr>
        <p:spPr>
          <a:xfrm>
            <a:off x="487211" y="51339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 name="Google Shape;352;g7a542fb35a_3_36"/>
          <p:cNvSpPr txBox="1"/>
          <p:nvPr/>
        </p:nvSpPr>
        <p:spPr>
          <a:xfrm>
            <a:off x="2894963" y="556475"/>
            <a:ext cx="67215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Our Features</a:t>
            </a:r>
            <a:endParaRPr/>
          </a:p>
        </p:txBody>
      </p:sp>
      <p:pic>
        <p:nvPicPr>
          <p:cNvPr id="353" name="Google Shape;353;g7a542fb35a_3_36"/>
          <p:cNvPicPr preferRelativeResize="0"/>
          <p:nvPr/>
        </p:nvPicPr>
        <p:blipFill>
          <a:blip r:embed="rId4">
            <a:alphaModFix/>
          </a:blip>
          <a:stretch>
            <a:fillRect/>
          </a:stretch>
        </p:blipFill>
        <p:spPr>
          <a:xfrm>
            <a:off x="1266400" y="1608825"/>
            <a:ext cx="10514477" cy="5026874"/>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g7a542fb35a_1_109"/>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359" name="Google Shape;359;g7a542fb35a_1_109"/>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g7a542fb35a_1_109"/>
          <p:cNvSpPr/>
          <p:nvPr/>
        </p:nvSpPr>
        <p:spPr>
          <a:xfrm>
            <a:off x="2786075" y="622075"/>
            <a:ext cx="6858000" cy="52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757070"/>
                </a:solidFill>
                <a:latin typeface="Microsoft JhengHei"/>
                <a:ea typeface="Microsoft JhengHei"/>
                <a:cs typeface="Microsoft JhengHei"/>
                <a:sym typeface="Microsoft JhengHei"/>
              </a:rPr>
              <a:t>Improvements </a:t>
            </a:r>
            <a:endParaRPr sz="2800" b="1">
              <a:solidFill>
                <a:srgbClr val="757070"/>
              </a:solidFill>
              <a:latin typeface="Microsoft JhengHei"/>
              <a:ea typeface="Microsoft JhengHei"/>
              <a:cs typeface="Microsoft JhengHei"/>
              <a:sym typeface="Microsoft JhengHei"/>
            </a:endParaRPr>
          </a:p>
        </p:txBody>
      </p:sp>
      <p:pic>
        <p:nvPicPr>
          <p:cNvPr id="361" name="Google Shape;361;g7a542fb35a_1_109"/>
          <p:cNvPicPr preferRelativeResize="0"/>
          <p:nvPr/>
        </p:nvPicPr>
        <p:blipFill rotWithShape="1">
          <a:blip r:embed="rId4">
            <a:alphaModFix/>
          </a:blip>
          <a:srcRect l="29077" t="15545" r="24862" b="7607"/>
          <a:stretch/>
        </p:blipFill>
        <p:spPr>
          <a:xfrm>
            <a:off x="3521384" y="1204763"/>
            <a:ext cx="1758146" cy="1758688"/>
          </a:xfrm>
          <a:custGeom>
            <a:avLst/>
            <a:gdLst/>
            <a:ahLst/>
            <a:cxnLst/>
            <a:rect l="l" t="t" r="r" b="b"/>
            <a:pathLst>
              <a:path w="1758146" h="1758688" extrusionOk="0">
                <a:moveTo>
                  <a:pt x="879073" y="0"/>
                </a:moveTo>
                <a:cubicBezTo>
                  <a:pt x="1364572" y="0"/>
                  <a:pt x="1758146" y="393696"/>
                  <a:pt x="1758146" y="879344"/>
                </a:cubicBezTo>
                <a:cubicBezTo>
                  <a:pt x="1758146" y="1364992"/>
                  <a:pt x="1364572" y="1758688"/>
                  <a:pt x="879073" y="1758688"/>
                </a:cubicBezTo>
                <a:cubicBezTo>
                  <a:pt x="393574" y="1758688"/>
                  <a:pt x="0" y="1364992"/>
                  <a:pt x="0" y="879344"/>
                </a:cubicBezTo>
                <a:cubicBezTo>
                  <a:pt x="0" y="393696"/>
                  <a:pt x="393574" y="0"/>
                  <a:pt x="879073" y="0"/>
                </a:cubicBezTo>
                <a:close/>
              </a:path>
            </a:pathLst>
          </a:custGeom>
          <a:noFill/>
          <a:ln>
            <a:noFill/>
          </a:ln>
        </p:spPr>
      </p:pic>
      <p:pic>
        <p:nvPicPr>
          <p:cNvPr id="362" name="Google Shape;362;g7a542fb35a_1_109"/>
          <p:cNvPicPr preferRelativeResize="0"/>
          <p:nvPr/>
        </p:nvPicPr>
        <p:blipFill rotWithShape="1">
          <a:blip r:embed="rId4">
            <a:alphaModFix/>
          </a:blip>
          <a:srcRect l="19804" t="11357" r="34137" b="11795"/>
          <a:stretch/>
        </p:blipFill>
        <p:spPr>
          <a:xfrm>
            <a:off x="6973416" y="1204765"/>
            <a:ext cx="1758146" cy="1758690"/>
          </a:xfrm>
          <a:custGeom>
            <a:avLst/>
            <a:gdLst/>
            <a:ahLst/>
            <a:cxnLst/>
            <a:rect l="l" t="t" r="r" b="b"/>
            <a:pathLst>
              <a:path w="1758146" h="1758690" extrusionOk="0">
                <a:moveTo>
                  <a:pt x="879073" y="0"/>
                </a:moveTo>
                <a:cubicBezTo>
                  <a:pt x="1364572" y="0"/>
                  <a:pt x="1758146" y="393696"/>
                  <a:pt x="1758146" y="879345"/>
                </a:cubicBezTo>
                <a:cubicBezTo>
                  <a:pt x="1758146" y="1364994"/>
                  <a:pt x="1364572" y="1758690"/>
                  <a:pt x="879073" y="1758690"/>
                </a:cubicBezTo>
                <a:cubicBezTo>
                  <a:pt x="393574" y="1758690"/>
                  <a:pt x="0" y="1364994"/>
                  <a:pt x="0" y="879345"/>
                </a:cubicBezTo>
                <a:cubicBezTo>
                  <a:pt x="0" y="393696"/>
                  <a:pt x="393574" y="0"/>
                  <a:pt x="879073" y="0"/>
                </a:cubicBezTo>
                <a:close/>
              </a:path>
            </a:pathLst>
          </a:custGeom>
          <a:noFill/>
          <a:ln>
            <a:noFill/>
          </a:ln>
        </p:spPr>
      </p:pic>
      <p:sp>
        <p:nvSpPr>
          <p:cNvPr id="363" name="Google Shape;363;g7a542fb35a_1_109"/>
          <p:cNvSpPr txBox="1"/>
          <p:nvPr/>
        </p:nvSpPr>
        <p:spPr>
          <a:xfrm>
            <a:off x="770075" y="3246375"/>
            <a:ext cx="4860600" cy="2891700"/>
          </a:xfrm>
          <a:prstGeom prst="rect">
            <a:avLst/>
          </a:prstGeom>
          <a:noFill/>
          <a:ln>
            <a:noFill/>
          </a:ln>
        </p:spPr>
        <p:txBody>
          <a:bodyPr spcFirstLastPara="1" wrap="square" lIns="91425" tIns="45700" rIns="91425" bIns="45700" anchor="t" anchorCtr="0">
            <a:noAutofit/>
          </a:bodyPr>
          <a:lstStyle/>
          <a:p>
            <a:pPr marL="342900" marR="0" lvl="0" indent="-368300" algn="r"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Can place order ahead of time </a:t>
            </a:r>
            <a:endParaRPr sz="1800" b="1">
              <a:solidFill>
                <a:srgbClr val="3F3F3F"/>
              </a:solidFill>
              <a:latin typeface="Book Antiqua"/>
              <a:ea typeface="Book Antiqua"/>
              <a:cs typeface="Book Antiqua"/>
              <a:sym typeface="Book Antiqua"/>
            </a:endParaRPr>
          </a:p>
          <a:p>
            <a:pPr marL="342900" marR="0" lvl="0" indent="-368300" algn="r"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Can pay with card</a:t>
            </a:r>
            <a:endParaRPr sz="1800" b="1">
              <a:solidFill>
                <a:srgbClr val="3F3F3F"/>
              </a:solidFill>
              <a:latin typeface="Book Antiqua"/>
              <a:ea typeface="Book Antiqua"/>
              <a:cs typeface="Book Antiqua"/>
              <a:sym typeface="Book Antiqua"/>
            </a:endParaRPr>
          </a:p>
          <a:p>
            <a:pPr marL="342900" marR="0" lvl="0" indent="-368300" algn="r"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Avoid miscommunication</a:t>
            </a:r>
            <a:endParaRPr sz="1800" b="1">
              <a:solidFill>
                <a:srgbClr val="3F3F3F"/>
              </a:solidFill>
              <a:latin typeface="Book Antiqua"/>
              <a:ea typeface="Book Antiqua"/>
              <a:cs typeface="Book Antiqua"/>
              <a:sym typeface="Book Antiqua"/>
            </a:endParaRPr>
          </a:p>
          <a:p>
            <a:pPr marL="342900" marR="0" lvl="0" indent="-368300" algn="r"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Relevant and user-friendly interface</a:t>
            </a:r>
            <a:endParaRPr sz="1800" b="1">
              <a:solidFill>
                <a:srgbClr val="3F3F3F"/>
              </a:solidFill>
              <a:latin typeface="Book Antiqua"/>
              <a:ea typeface="Book Antiqua"/>
              <a:cs typeface="Book Antiqua"/>
              <a:sym typeface="Book Antiqua"/>
            </a:endParaRPr>
          </a:p>
          <a:p>
            <a:pPr marL="0" marR="0" lvl="0" indent="0" algn="r" rtl="0">
              <a:spcBef>
                <a:spcPts val="0"/>
              </a:spcBef>
              <a:spcAft>
                <a:spcPts val="0"/>
              </a:spcAft>
              <a:buNone/>
            </a:pPr>
            <a:r>
              <a:rPr lang="en-US" sz="1400" b="1">
                <a:solidFill>
                  <a:srgbClr val="7F7F7F"/>
                </a:solidFill>
              </a:rPr>
              <a:t> </a:t>
            </a:r>
            <a:endParaRPr sz="1400" b="1">
              <a:solidFill>
                <a:srgbClr val="7F7F7F"/>
              </a:solidFill>
            </a:endParaRPr>
          </a:p>
        </p:txBody>
      </p:sp>
      <p:sp>
        <p:nvSpPr>
          <p:cNvPr id="364" name="Google Shape;364;g7a542fb35a_1_109"/>
          <p:cNvSpPr/>
          <p:nvPr/>
        </p:nvSpPr>
        <p:spPr>
          <a:xfrm>
            <a:off x="3665448" y="1712797"/>
            <a:ext cx="1470000" cy="39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Students</a:t>
            </a:r>
            <a:endParaRPr sz="2000" b="1">
              <a:solidFill>
                <a:srgbClr val="3F3F3F"/>
              </a:solidFill>
              <a:latin typeface="Arial"/>
              <a:ea typeface="Arial"/>
              <a:cs typeface="Arial"/>
              <a:sym typeface="Arial"/>
            </a:endParaRPr>
          </a:p>
          <a:p>
            <a:pPr marL="0" marR="0" lvl="0" indent="0" algn="ctr" rtl="0">
              <a:spcBef>
                <a:spcPts val="0"/>
              </a:spcBef>
              <a:spcAft>
                <a:spcPts val="0"/>
              </a:spcAft>
              <a:buNone/>
            </a:pPr>
            <a:r>
              <a:rPr lang="en-US" sz="2000" b="1">
                <a:solidFill>
                  <a:srgbClr val="3F3F3F"/>
                </a:solidFill>
              </a:rPr>
              <a:t>(Buyers)</a:t>
            </a:r>
            <a:endParaRPr sz="2000" b="1">
              <a:solidFill>
                <a:srgbClr val="3F3F3F"/>
              </a:solidFill>
            </a:endParaRPr>
          </a:p>
        </p:txBody>
      </p:sp>
      <p:sp>
        <p:nvSpPr>
          <p:cNvPr id="365" name="Google Shape;365;g7a542fb35a_1_109"/>
          <p:cNvSpPr/>
          <p:nvPr/>
        </p:nvSpPr>
        <p:spPr>
          <a:xfrm>
            <a:off x="7070425" y="1548467"/>
            <a:ext cx="1470000" cy="1071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Food Truck Owners</a:t>
            </a:r>
            <a:endParaRPr sz="2000" b="1">
              <a:solidFill>
                <a:srgbClr val="3F3F3F"/>
              </a:solidFill>
              <a:latin typeface="Arial"/>
              <a:ea typeface="Arial"/>
              <a:cs typeface="Arial"/>
              <a:sym typeface="Arial"/>
            </a:endParaRPr>
          </a:p>
        </p:txBody>
      </p:sp>
      <p:sp>
        <p:nvSpPr>
          <p:cNvPr id="366" name="Google Shape;366;g7a542fb35a_1_109"/>
          <p:cNvSpPr txBox="1"/>
          <p:nvPr/>
        </p:nvSpPr>
        <p:spPr>
          <a:xfrm>
            <a:off x="6618600" y="3246375"/>
            <a:ext cx="4447800" cy="1814700"/>
          </a:xfrm>
          <a:prstGeom prst="rect">
            <a:avLst/>
          </a:prstGeom>
          <a:noFill/>
          <a:ln>
            <a:noFill/>
          </a:ln>
        </p:spPr>
        <p:txBody>
          <a:bodyPr spcFirstLastPara="1" wrap="square" lIns="91425" tIns="45700" rIns="91425" bIns="45700" anchor="t" anchorCtr="0">
            <a:noAutofit/>
          </a:bodyPr>
          <a:lstStyle/>
          <a:p>
            <a:pPr marL="342900" marR="0" lvl="0" indent="-368300" algn="l"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Earn more</a:t>
            </a:r>
            <a:endParaRPr sz="1800" b="1">
              <a:solidFill>
                <a:srgbClr val="3F3F3F"/>
              </a:solidFill>
              <a:latin typeface="Book Antiqua"/>
              <a:ea typeface="Book Antiqua"/>
              <a:cs typeface="Book Antiqua"/>
              <a:sym typeface="Book Antiqua"/>
            </a:endParaRPr>
          </a:p>
          <a:p>
            <a:pPr marL="342900" marR="0" lvl="0" indent="-368300" algn="l"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Can prepare food ahead of time</a:t>
            </a:r>
            <a:endParaRPr sz="1800" b="1">
              <a:solidFill>
                <a:srgbClr val="3F3F3F"/>
              </a:solidFill>
              <a:latin typeface="Book Antiqua"/>
              <a:ea typeface="Book Antiqua"/>
              <a:cs typeface="Book Antiqua"/>
              <a:sym typeface="Book Antiqua"/>
            </a:endParaRPr>
          </a:p>
          <a:p>
            <a:pPr marL="342900" marR="0" lvl="0" indent="-368300" algn="l"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Can spread workload evenly </a:t>
            </a:r>
            <a:endParaRPr sz="1800" b="1">
              <a:solidFill>
                <a:srgbClr val="3F3F3F"/>
              </a:solidFill>
              <a:latin typeface="Book Antiqua"/>
              <a:ea typeface="Book Antiqua"/>
              <a:cs typeface="Book Antiqua"/>
              <a:sym typeface="Book Antiqua"/>
            </a:endParaRPr>
          </a:p>
          <a:p>
            <a:pPr marL="342900" marR="0" lvl="0" indent="-368300" algn="l"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Less likely to give out wrong item</a:t>
            </a:r>
            <a:endParaRPr sz="1800" b="1">
              <a:solidFill>
                <a:srgbClr val="7F7F7F"/>
              </a:solidFill>
              <a:latin typeface="Book Antiqua"/>
              <a:ea typeface="Book Antiqua"/>
              <a:cs typeface="Book Antiqua"/>
              <a:sym typeface="Book Antiqua"/>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18"/>
          <p:cNvPicPr preferRelativeResize="0"/>
          <p:nvPr/>
        </p:nvPicPr>
        <p:blipFill rotWithShape="1">
          <a:blip r:embed="rId3">
            <a:alphaModFix/>
          </a:blip>
          <a:srcRect l="2568" t="10095" r="4655" b="2863"/>
          <a:stretch/>
        </p:blipFill>
        <p:spPr>
          <a:xfrm>
            <a:off x="-1" y="0"/>
            <a:ext cx="12192001" cy="6858000"/>
          </a:xfrm>
          <a:prstGeom prst="rect">
            <a:avLst/>
          </a:prstGeom>
          <a:noFill/>
          <a:ln>
            <a:noFill/>
          </a:ln>
        </p:spPr>
      </p:pic>
      <p:sp>
        <p:nvSpPr>
          <p:cNvPr id="372" name="Google Shape;372;p18"/>
          <p:cNvSpPr/>
          <p:nvPr/>
        </p:nvSpPr>
        <p:spPr>
          <a:xfrm>
            <a:off x="487136" y="424543"/>
            <a:ext cx="11217729" cy="6008914"/>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3" name="Google Shape;373;p18"/>
          <p:cNvSpPr txBox="1"/>
          <p:nvPr/>
        </p:nvSpPr>
        <p:spPr>
          <a:xfrm>
            <a:off x="815800" y="658350"/>
            <a:ext cx="10289400" cy="768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Dancing Script"/>
                <a:ea typeface="Dancing Script"/>
                <a:cs typeface="Dancing Script"/>
                <a:sym typeface="Dancing Script"/>
              </a:rPr>
              <a:t>Thank you for following us in this journey!</a:t>
            </a:r>
            <a:endParaRPr sz="4400">
              <a:solidFill>
                <a:srgbClr val="3F3F3F"/>
              </a:solidFill>
              <a:latin typeface="Dancing Script"/>
              <a:ea typeface="Dancing Script"/>
              <a:cs typeface="Dancing Script"/>
              <a:sym typeface="Dancing Script"/>
            </a:endParaRPr>
          </a:p>
        </p:txBody>
      </p:sp>
      <p:pic>
        <p:nvPicPr>
          <p:cNvPr id="374" name="Google Shape;374;p18"/>
          <p:cNvPicPr preferRelativeResize="0"/>
          <p:nvPr/>
        </p:nvPicPr>
        <p:blipFill rotWithShape="1">
          <a:blip r:embed="rId4">
            <a:alphaModFix/>
          </a:blip>
          <a:srcRect t="18448" r="1146" b="3809"/>
          <a:stretch/>
        </p:blipFill>
        <p:spPr>
          <a:xfrm>
            <a:off x="2227488" y="1597600"/>
            <a:ext cx="7737028" cy="4835851"/>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7a542fb35a_1_18"/>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181" name="Google Shape;181;g7a542fb35a_1_18"/>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2" name="Google Shape;182;g7a542fb35a_1_18"/>
          <p:cNvSpPr txBox="1"/>
          <p:nvPr/>
        </p:nvSpPr>
        <p:spPr>
          <a:xfrm>
            <a:off x="1918497" y="539835"/>
            <a:ext cx="8355000" cy="768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Introduction / Problem Space</a:t>
            </a:r>
            <a:endParaRPr sz="4400" i="0" u="none" strike="noStrike" cap="none">
              <a:solidFill>
                <a:srgbClr val="3F3F3F"/>
              </a:solidFill>
              <a:latin typeface="Book Antiqua"/>
              <a:ea typeface="Book Antiqua"/>
              <a:cs typeface="Book Antiqua"/>
              <a:sym typeface="Book Antiqua"/>
            </a:endParaRPr>
          </a:p>
        </p:txBody>
      </p:sp>
      <p:pic>
        <p:nvPicPr>
          <p:cNvPr id="183" name="Google Shape;183;g7a542fb35a_1_18"/>
          <p:cNvPicPr preferRelativeResize="0"/>
          <p:nvPr/>
        </p:nvPicPr>
        <p:blipFill rotWithShape="1">
          <a:blip r:embed="rId4">
            <a:alphaModFix/>
          </a:blip>
          <a:srcRect/>
          <a:stretch/>
        </p:blipFill>
        <p:spPr>
          <a:xfrm>
            <a:off x="7290250" y="3609900"/>
            <a:ext cx="3732549" cy="2488350"/>
          </a:xfrm>
          <a:prstGeom prst="rect">
            <a:avLst/>
          </a:prstGeom>
          <a:noFill/>
          <a:ln>
            <a:noFill/>
          </a:ln>
        </p:spPr>
      </p:pic>
      <p:sp>
        <p:nvSpPr>
          <p:cNvPr id="184" name="Google Shape;184;g7a542fb35a_1_18"/>
          <p:cNvSpPr txBox="1"/>
          <p:nvPr/>
        </p:nvSpPr>
        <p:spPr>
          <a:xfrm>
            <a:off x="1566150" y="1675550"/>
            <a:ext cx="9059700" cy="45396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Scenario: U of T students having very tight schedule</a:t>
            </a:r>
            <a:endParaRPr sz="2400" b="1">
              <a:solidFill>
                <a:schemeClr val="dk1"/>
              </a:solidFill>
              <a:latin typeface="Book Antiqua"/>
              <a:ea typeface="Book Antiqua"/>
              <a:cs typeface="Book Antiqua"/>
              <a:sym typeface="Book Antiqua"/>
            </a:endParaRPr>
          </a:p>
          <a:p>
            <a:pPr marL="914400" lvl="1"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Within 10 mins break: commute to class &amp; buy food</a:t>
            </a:r>
            <a:endParaRPr sz="2400">
              <a:solidFill>
                <a:schemeClr val="dk1"/>
              </a:solidFill>
              <a:latin typeface="Book Antiqua"/>
              <a:ea typeface="Book Antiqua"/>
              <a:cs typeface="Book Antiqua"/>
              <a:sym typeface="Book Antiqua"/>
            </a:endParaRPr>
          </a:p>
          <a:p>
            <a:pPr marL="0" lvl="0" indent="0" algn="l" rtl="0">
              <a:lnSpc>
                <a:spcPct val="150000"/>
              </a:lnSpc>
              <a:spcBef>
                <a:spcPts val="0"/>
              </a:spcBef>
              <a:spcAft>
                <a:spcPts val="0"/>
              </a:spcAft>
              <a:buClr>
                <a:schemeClr val="dk1"/>
              </a:buClr>
              <a:buSzPts val="1100"/>
              <a:buFont typeface="Arial"/>
              <a:buNone/>
            </a:pPr>
            <a:endParaRPr sz="2400" b="1">
              <a:solidFill>
                <a:schemeClr val="dk1"/>
              </a:solidFill>
              <a:latin typeface="Book Antiqua"/>
              <a:ea typeface="Book Antiqua"/>
              <a:cs typeface="Book Antiqua"/>
              <a:sym typeface="Book Antiqua"/>
            </a:endParaRPr>
          </a:p>
          <a:p>
            <a:pPr marL="457200" lvl="0" indent="-381000" algn="l" rtl="0">
              <a:lnSpc>
                <a:spcPct val="150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Solution: Food trucks on campus</a:t>
            </a:r>
            <a:endParaRPr sz="2400" b="1">
              <a:solidFill>
                <a:schemeClr val="dk1"/>
              </a:solidFill>
              <a:latin typeface="Book Antiqua"/>
              <a:ea typeface="Book Antiqua"/>
              <a:cs typeface="Book Antiqua"/>
              <a:sym typeface="Book Antiqua"/>
            </a:endParaRPr>
          </a:p>
          <a:p>
            <a:pPr marL="914400" lvl="1"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Fast</a:t>
            </a:r>
            <a:endParaRPr sz="2400">
              <a:solidFill>
                <a:schemeClr val="dk1"/>
              </a:solidFill>
              <a:latin typeface="Book Antiqua"/>
              <a:ea typeface="Book Antiqua"/>
              <a:cs typeface="Book Antiqua"/>
              <a:sym typeface="Book Antiqua"/>
            </a:endParaRPr>
          </a:p>
          <a:p>
            <a:pPr marL="914400" lvl="1"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Convenient</a:t>
            </a:r>
            <a:endParaRPr sz="2400">
              <a:solidFill>
                <a:schemeClr val="dk1"/>
              </a:solidFill>
              <a:latin typeface="Book Antiqua"/>
              <a:ea typeface="Book Antiqua"/>
              <a:cs typeface="Book Antiqua"/>
              <a:sym typeface="Book Antiqua"/>
            </a:endParaRPr>
          </a:p>
          <a:p>
            <a:pPr marL="914400" lvl="1"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Variety of food</a:t>
            </a:r>
            <a:endParaRPr sz="2400">
              <a:solidFill>
                <a:schemeClr val="dk1"/>
              </a:solidFill>
              <a:latin typeface="Book Antiqua"/>
              <a:ea typeface="Book Antiqua"/>
              <a:cs typeface="Book Antiqua"/>
              <a:sym typeface="Book Antiqua"/>
            </a:endParaRPr>
          </a:p>
          <a:p>
            <a:pPr marL="914400" lvl="1"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Reasonable price</a:t>
            </a:r>
            <a:endParaRPr sz="2400">
              <a:solidFill>
                <a:schemeClr val="dk1"/>
              </a:solidFill>
              <a:latin typeface="Book Antiqua"/>
              <a:ea typeface="Book Antiqua"/>
              <a:cs typeface="Book Antiqua"/>
              <a:sym typeface="Book Antiqua"/>
            </a:endParaRPr>
          </a:p>
          <a:p>
            <a:pPr marL="0" lvl="0" indent="0" algn="l" rtl="0">
              <a:spcBef>
                <a:spcPts val="0"/>
              </a:spcBef>
              <a:spcAft>
                <a:spcPts val="0"/>
              </a:spcAft>
              <a:buNone/>
            </a:pP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7a542fb35a_1_28"/>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190" name="Google Shape;190;g7a542fb35a_1_28"/>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1" name="Google Shape;191;g7a542fb35a_1_28"/>
          <p:cNvSpPr txBox="1"/>
          <p:nvPr/>
        </p:nvSpPr>
        <p:spPr>
          <a:xfrm>
            <a:off x="1918497" y="539835"/>
            <a:ext cx="8355000" cy="768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Introduction / Problem Space</a:t>
            </a:r>
            <a:endParaRPr sz="4400" i="0" u="none" strike="noStrike" cap="none">
              <a:solidFill>
                <a:srgbClr val="3F3F3F"/>
              </a:solidFill>
              <a:latin typeface="Book Antiqua"/>
              <a:ea typeface="Book Antiqua"/>
              <a:cs typeface="Book Antiqua"/>
              <a:sym typeface="Book Antiqua"/>
            </a:endParaRPr>
          </a:p>
        </p:txBody>
      </p:sp>
      <p:sp>
        <p:nvSpPr>
          <p:cNvPr id="192" name="Google Shape;192;g7a542fb35a_1_28"/>
          <p:cNvSpPr txBox="1"/>
          <p:nvPr/>
        </p:nvSpPr>
        <p:spPr>
          <a:xfrm>
            <a:off x="1254400" y="1675550"/>
            <a:ext cx="8019600" cy="45396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Peak hours: extremely crowded</a:t>
            </a:r>
            <a:endParaRPr sz="2400">
              <a:solidFill>
                <a:schemeClr val="dk1"/>
              </a:solidFill>
              <a:latin typeface="Book Antiqua"/>
              <a:ea typeface="Book Antiqua"/>
              <a:cs typeface="Book Antiqua"/>
              <a:sym typeface="Book Antiqua"/>
            </a:endParaRPr>
          </a:p>
          <a:p>
            <a:pPr marL="914400" lvl="1"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Long waiting time for ordering and picking up</a:t>
            </a:r>
            <a:endParaRPr sz="2400">
              <a:solidFill>
                <a:schemeClr val="dk1"/>
              </a:solidFill>
              <a:latin typeface="Book Antiqua"/>
              <a:ea typeface="Book Antiqua"/>
              <a:cs typeface="Book Antiqua"/>
              <a:sym typeface="Book Antiqua"/>
            </a:endParaRPr>
          </a:p>
          <a:p>
            <a:pPr marL="914400" lvl="1"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Crowdedness scares away potential customers</a:t>
            </a:r>
            <a:endParaRPr sz="2400">
              <a:solidFill>
                <a:schemeClr val="dk1"/>
              </a:solidFill>
              <a:latin typeface="Book Antiqua"/>
              <a:ea typeface="Book Antiqua"/>
              <a:cs typeface="Book Antiqua"/>
              <a:sym typeface="Book Antiqua"/>
            </a:endParaRPr>
          </a:p>
          <a:p>
            <a:pPr marL="0" lvl="0" indent="0" algn="l" rtl="0">
              <a:lnSpc>
                <a:spcPct val="150000"/>
              </a:lnSpc>
              <a:spcBef>
                <a:spcPts val="0"/>
              </a:spcBef>
              <a:spcAft>
                <a:spcPts val="0"/>
              </a:spcAft>
              <a:buNone/>
            </a:pPr>
            <a:endParaRPr sz="1000">
              <a:solidFill>
                <a:schemeClr val="dk1"/>
              </a:solidFill>
              <a:latin typeface="Book Antiqua"/>
              <a:ea typeface="Book Antiqua"/>
              <a:cs typeface="Book Antiqua"/>
              <a:sym typeface="Book Antiqua"/>
            </a:endParaRPr>
          </a:p>
          <a:p>
            <a:pPr marL="457200" lvl="0" indent="-381000" algn="l" rtl="0">
              <a:lnSpc>
                <a:spcPct val="150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Objectives</a:t>
            </a:r>
            <a:endParaRPr sz="2400" b="1">
              <a:solidFill>
                <a:schemeClr val="dk1"/>
              </a:solidFill>
              <a:latin typeface="Book Antiqua"/>
              <a:ea typeface="Book Antiqua"/>
              <a:cs typeface="Book Antiqua"/>
              <a:sym typeface="Book Antiqua"/>
            </a:endParaRPr>
          </a:p>
          <a:p>
            <a:pPr marL="914400" lvl="1"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Bring back efficiency for the food ordering process</a:t>
            </a:r>
            <a:endParaRPr sz="2400">
              <a:solidFill>
                <a:schemeClr val="dk1"/>
              </a:solidFill>
              <a:latin typeface="Book Antiqua"/>
              <a:ea typeface="Book Antiqua"/>
              <a:cs typeface="Book Antiqua"/>
              <a:sym typeface="Book Antiqua"/>
            </a:endParaRPr>
          </a:p>
          <a:p>
            <a:pPr marL="914400" lvl="1"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Obtain users’ satisfaction</a:t>
            </a:r>
            <a:endParaRPr sz="2400">
              <a:solidFill>
                <a:schemeClr val="dk1"/>
              </a:solidFill>
              <a:latin typeface="Book Antiqua"/>
              <a:ea typeface="Book Antiqua"/>
              <a:cs typeface="Book Antiqua"/>
              <a:sym typeface="Book Antiqua"/>
            </a:endParaRPr>
          </a:p>
          <a:p>
            <a:pPr marL="1371600" lvl="2"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food truck owners</a:t>
            </a:r>
            <a:endParaRPr sz="1800">
              <a:solidFill>
                <a:schemeClr val="dk1"/>
              </a:solidFill>
              <a:latin typeface="Book Antiqua"/>
              <a:ea typeface="Book Antiqua"/>
              <a:cs typeface="Book Antiqua"/>
              <a:sym typeface="Book Antiqua"/>
            </a:endParaRPr>
          </a:p>
          <a:p>
            <a:pPr marL="1371600" lvl="2" indent="-342900" algn="l" rtl="0">
              <a:lnSpc>
                <a:spcPct val="150000"/>
              </a:lnSpc>
              <a:spcBef>
                <a:spcPts val="0"/>
              </a:spcBef>
              <a:spcAft>
                <a:spcPts val="0"/>
              </a:spcAft>
              <a:buClr>
                <a:schemeClr val="dk1"/>
              </a:buClr>
              <a:buSzPts val="1800"/>
              <a:buFont typeface="Book Antiqua"/>
              <a:buChar char="■"/>
            </a:pPr>
            <a:r>
              <a:rPr lang="en-US" sz="1800">
                <a:solidFill>
                  <a:schemeClr val="dk1"/>
                </a:solidFill>
                <a:latin typeface="Book Antiqua"/>
                <a:ea typeface="Book Antiqua"/>
                <a:cs typeface="Book Antiqua"/>
                <a:sym typeface="Book Antiqua"/>
              </a:rPr>
              <a:t>customers</a:t>
            </a:r>
            <a:endParaRPr sz="1800">
              <a:solidFill>
                <a:schemeClr val="dk1"/>
              </a:solidFill>
              <a:latin typeface="Book Antiqua"/>
              <a:ea typeface="Book Antiqua"/>
              <a:cs typeface="Book Antiqua"/>
              <a:sym typeface="Book Antiqua"/>
            </a:endParaRPr>
          </a:p>
        </p:txBody>
      </p:sp>
      <p:pic>
        <p:nvPicPr>
          <p:cNvPr id="193" name="Google Shape;193;g7a542fb35a_1_28"/>
          <p:cNvPicPr preferRelativeResize="0"/>
          <p:nvPr/>
        </p:nvPicPr>
        <p:blipFill rotWithShape="1">
          <a:blip r:embed="rId4">
            <a:alphaModFix/>
          </a:blip>
          <a:srcRect/>
          <a:stretch/>
        </p:blipFill>
        <p:spPr>
          <a:xfrm>
            <a:off x="9137500" y="4625724"/>
            <a:ext cx="2567350" cy="1807825"/>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4"/>
          <p:cNvPicPr preferRelativeResize="0"/>
          <p:nvPr/>
        </p:nvPicPr>
        <p:blipFill rotWithShape="1">
          <a:blip r:embed="rId3">
            <a:alphaModFix/>
          </a:blip>
          <a:srcRect l="2568" t="10095" r="4655" b="2863"/>
          <a:stretch/>
        </p:blipFill>
        <p:spPr>
          <a:xfrm>
            <a:off x="-1" y="0"/>
            <a:ext cx="12192001" cy="6858000"/>
          </a:xfrm>
          <a:prstGeom prst="rect">
            <a:avLst/>
          </a:prstGeom>
          <a:noFill/>
          <a:ln>
            <a:noFill/>
          </a:ln>
        </p:spPr>
      </p:pic>
      <p:sp>
        <p:nvSpPr>
          <p:cNvPr id="199" name="Google Shape;199;p4"/>
          <p:cNvSpPr/>
          <p:nvPr/>
        </p:nvSpPr>
        <p:spPr>
          <a:xfrm>
            <a:off x="487136" y="424543"/>
            <a:ext cx="11217729" cy="6008914"/>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0" name="Google Shape;200;p4"/>
          <p:cNvSpPr txBox="1"/>
          <p:nvPr/>
        </p:nvSpPr>
        <p:spPr>
          <a:xfrm>
            <a:off x="4258293" y="2723066"/>
            <a:ext cx="3675415" cy="5219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rgbClr val="757070"/>
                </a:solidFill>
                <a:latin typeface="Microsoft JhengHei"/>
                <a:ea typeface="Microsoft JhengHei"/>
                <a:cs typeface="Microsoft JhengHei"/>
                <a:sym typeface="Microsoft JhengHei"/>
              </a:rPr>
              <a:t>User Needs Analysis</a:t>
            </a:r>
            <a:endParaRPr sz="2800" b="0" i="0" u="none" strike="noStrike" cap="none">
              <a:solidFill>
                <a:srgbClr val="3F3F3F"/>
              </a:solidFill>
              <a:latin typeface="Microsoft Yahei"/>
              <a:ea typeface="Microsoft Yahei"/>
              <a:cs typeface="Microsoft Yahei"/>
              <a:sym typeface="Microsoft Yahei"/>
            </a:endParaRPr>
          </a:p>
        </p:txBody>
      </p:sp>
      <p:sp>
        <p:nvSpPr>
          <p:cNvPr id="201" name="Google Shape;201;p4"/>
          <p:cNvSpPr txBox="1"/>
          <p:nvPr/>
        </p:nvSpPr>
        <p:spPr>
          <a:xfrm>
            <a:off x="3802827" y="1954249"/>
            <a:ext cx="4586347" cy="7683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0" i="0" u="none" strike="noStrike" cap="none">
                <a:solidFill>
                  <a:srgbClr val="3F3F3F"/>
                </a:solidFill>
                <a:latin typeface="Dancing Script"/>
                <a:ea typeface="Dancing Script"/>
                <a:cs typeface="Dancing Script"/>
                <a:sym typeface="Dancing Script"/>
              </a:rPr>
              <a:t>Part </a:t>
            </a:r>
            <a:r>
              <a:rPr lang="en-US" sz="4400">
                <a:solidFill>
                  <a:srgbClr val="3F3F3F"/>
                </a:solidFill>
                <a:latin typeface="Dancing Script"/>
                <a:ea typeface="Dancing Script"/>
                <a:cs typeface="Dancing Script"/>
                <a:sym typeface="Dancing Script"/>
              </a:rPr>
              <a:t>2</a:t>
            </a:r>
            <a:endParaRPr sz="4400" b="0" i="0" u="none" strike="noStrike" cap="none">
              <a:solidFill>
                <a:srgbClr val="3F3F3F"/>
              </a:solidFill>
              <a:latin typeface="Dancing Script"/>
              <a:ea typeface="Dancing Script"/>
              <a:cs typeface="Dancing Script"/>
              <a:sym typeface="Dancing Script"/>
            </a:endParaRPr>
          </a:p>
        </p:txBody>
      </p:sp>
      <p:pic>
        <p:nvPicPr>
          <p:cNvPr id="202" name="Google Shape;202;p4"/>
          <p:cNvPicPr preferRelativeResize="0"/>
          <p:nvPr/>
        </p:nvPicPr>
        <p:blipFill rotWithShape="1">
          <a:blip r:embed="rId4">
            <a:alphaModFix/>
          </a:blip>
          <a:srcRect/>
          <a:stretch/>
        </p:blipFill>
        <p:spPr>
          <a:xfrm>
            <a:off x="3405505" y="3244850"/>
            <a:ext cx="5380990" cy="2292985"/>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g7a542fb35a_1_40"/>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208" name="Google Shape;208;g7a542fb35a_1_40"/>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9" name="Google Shape;209;g7a542fb35a_1_40"/>
          <p:cNvSpPr txBox="1"/>
          <p:nvPr/>
        </p:nvSpPr>
        <p:spPr>
          <a:xfrm>
            <a:off x="1918497" y="539835"/>
            <a:ext cx="8355000" cy="768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Research Method: Field Study</a:t>
            </a:r>
            <a:endParaRPr sz="4400" i="0" u="none" strike="noStrike" cap="none">
              <a:solidFill>
                <a:srgbClr val="3F3F3F"/>
              </a:solidFill>
              <a:latin typeface="Book Antiqua"/>
              <a:ea typeface="Book Antiqua"/>
              <a:cs typeface="Book Antiqua"/>
              <a:sym typeface="Book Antiqua"/>
            </a:endParaRPr>
          </a:p>
        </p:txBody>
      </p:sp>
      <p:sp>
        <p:nvSpPr>
          <p:cNvPr id="210" name="Google Shape;210;g7a542fb35a_1_40"/>
          <p:cNvSpPr txBox="1"/>
          <p:nvPr/>
        </p:nvSpPr>
        <p:spPr>
          <a:xfrm>
            <a:off x="1271700" y="1402775"/>
            <a:ext cx="9967800" cy="21150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Sample size: 80 students</a:t>
            </a:r>
            <a:endParaRPr sz="2400" b="1">
              <a:solidFill>
                <a:schemeClr val="dk1"/>
              </a:solidFill>
              <a:latin typeface="Book Antiqua"/>
              <a:ea typeface="Book Antiqua"/>
              <a:cs typeface="Book Antiqua"/>
              <a:sym typeface="Book Antiqua"/>
            </a:endParaRPr>
          </a:p>
          <a:p>
            <a:pPr marL="457200" lvl="0" indent="-381000" algn="l" rtl="0">
              <a:lnSpc>
                <a:spcPct val="150000"/>
              </a:lnSpc>
              <a:spcBef>
                <a:spcPts val="0"/>
              </a:spcBef>
              <a:spcAft>
                <a:spcPts val="0"/>
              </a:spcAft>
              <a:buClr>
                <a:schemeClr val="dk1"/>
              </a:buClr>
              <a:buSzPts val="2400"/>
              <a:buFont typeface="Book Antiqua"/>
              <a:buChar char="●"/>
            </a:pPr>
            <a:r>
              <a:rPr lang="en-US" sz="2400" b="1">
                <a:solidFill>
                  <a:schemeClr val="dk1"/>
                </a:solidFill>
                <a:latin typeface="Book Antiqua"/>
                <a:ea typeface="Book Antiqua"/>
                <a:cs typeface="Book Antiqua"/>
                <a:sym typeface="Book Antiqua"/>
              </a:rPr>
              <a:t>4 different trucks: </a:t>
            </a:r>
            <a:r>
              <a:rPr lang="en-US" sz="2400">
                <a:solidFill>
                  <a:schemeClr val="dk1"/>
                </a:solidFill>
                <a:latin typeface="Book Antiqua"/>
                <a:ea typeface="Book Antiqua"/>
                <a:cs typeface="Book Antiqua"/>
                <a:sym typeface="Book Antiqua"/>
              </a:rPr>
              <a:t>control for effect of cuisine differences (Western vs. Eastern) on the average waiting time</a:t>
            </a:r>
            <a:endParaRPr sz="2400">
              <a:solidFill>
                <a:schemeClr val="dk1"/>
              </a:solidFill>
              <a:latin typeface="Book Antiqua"/>
              <a:ea typeface="Book Antiqua"/>
              <a:cs typeface="Book Antiqua"/>
              <a:sym typeface="Book Antiqua"/>
            </a:endParaRPr>
          </a:p>
          <a:p>
            <a:pPr marL="457200" lvl="0" indent="-381000" algn="l" rtl="0">
              <a:lnSpc>
                <a:spcPct val="150000"/>
              </a:lnSpc>
              <a:spcBef>
                <a:spcPts val="0"/>
              </a:spcBef>
              <a:spcAft>
                <a:spcPts val="0"/>
              </a:spcAft>
              <a:buClr>
                <a:schemeClr val="dk1"/>
              </a:buClr>
              <a:buSzPts val="2400"/>
              <a:buFont typeface="Book Antiqua"/>
              <a:buChar char="●"/>
            </a:pPr>
            <a:r>
              <a:rPr lang="en-US" sz="2400">
                <a:solidFill>
                  <a:schemeClr val="dk1"/>
                </a:solidFill>
                <a:latin typeface="Book Antiqua"/>
                <a:ea typeface="Book Antiqua"/>
                <a:cs typeface="Book Antiqua"/>
                <a:sym typeface="Book Antiqua"/>
              </a:rPr>
              <a:t>Data: Average waiting time from waiting in line to receiving the food</a:t>
            </a:r>
            <a:endParaRPr sz="2400">
              <a:solidFill>
                <a:schemeClr val="dk1"/>
              </a:solidFill>
              <a:latin typeface="Book Antiqua"/>
              <a:ea typeface="Book Antiqua"/>
              <a:cs typeface="Book Antiqua"/>
              <a:sym typeface="Book Antiqua"/>
            </a:endParaRPr>
          </a:p>
        </p:txBody>
      </p:sp>
      <p:graphicFrame>
        <p:nvGraphicFramePr>
          <p:cNvPr id="211" name="Google Shape;211;g7a542fb35a_1_40"/>
          <p:cNvGraphicFramePr/>
          <p:nvPr/>
        </p:nvGraphicFramePr>
        <p:xfrm>
          <a:off x="1505475" y="4151275"/>
          <a:ext cx="8942700" cy="1488850"/>
        </p:xfrm>
        <a:graphic>
          <a:graphicData uri="http://schemas.openxmlformats.org/drawingml/2006/table">
            <a:tbl>
              <a:tblPr>
                <a:noFill/>
                <a:tableStyleId>{4D5B1993-9781-4814-8189-C1239DB54FA1}</a:tableStyleId>
              </a:tblPr>
              <a:tblGrid>
                <a:gridCol w="2235675">
                  <a:extLst>
                    <a:ext uri="{9D8B030D-6E8A-4147-A177-3AD203B41FA5}">
                      <a16:colId xmlns:a16="http://schemas.microsoft.com/office/drawing/2014/main" val="20000"/>
                    </a:ext>
                  </a:extLst>
                </a:gridCol>
                <a:gridCol w="2235675">
                  <a:extLst>
                    <a:ext uri="{9D8B030D-6E8A-4147-A177-3AD203B41FA5}">
                      <a16:colId xmlns:a16="http://schemas.microsoft.com/office/drawing/2014/main" val="20001"/>
                    </a:ext>
                  </a:extLst>
                </a:gridCol>
                <a:gridCol w="2235675">
                  <a:extLst>
                    <a:ext uri="{9D8B030D-6E8A-4147-A177-3AD203B41FA5}">
                      <a16:colId xmlns:a16="http://schemas.microsoft.com/office/drawing/2014/main" val="20002"/>
                    </a:ext>
                  </a:extLst>
                </a:gridCol>
                <a:gridCol w="2235675">
                  <a:extLst>
                    <a:ext uri="{9D8B030D-6E8A-4147-A177-3AD203B41FA5}">
                      <a16:colId xmlns:a16="http://schemas.microsoft.com/office/drawing/2014/main" val="20003"/>
                    </a:ext>
                  </a:extLst>
                </a:gridCol>
              </a:tblGrid>
              <a:tr h="744425">
                <a:tc>
                  <a:txBody>
                    <a:bodyPr/>
                    <a:lstStyle/>
                    <a:p>
                      <a:pPr marL="0" lvl="0" indent="0" algn="ctr" rtl="0">
                        <a:spcBef>
                          <a:spcPts val="0"/>
                        </a:spcBef>
                        <a:spcAft>
                          <a:spcPts val="0"/>
                        </a:spcAft>
                        <a:buNone/>
                      </a:pPr>
                      <a:endParaRPr sz="1800">
                        <a:latin typeface="Book Antiqua"/>
                        <a:ea typeface="Book Antiqua"/>
                        <a:cs typeface="Book Antiqua"/>
                        <a:sym typeface="Book Antiqua"/>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a:latin typeface="Book Antiqua"/>
                          <a:ea typeface="Book Antiqua"/>
                          <a:cs typeface="Book Antiqua"/>
                          <a:sym typeface="Book Antiqua"/>
                        </a:rPr>
                        <a:t>Peak Hours (11-1pm, 5-7pm)</a:t>
                      </a:r>
                      <a:endParaRPr sz="1800">
                        <a:latin typeface="Book Antiqua"/>
                        <a:ea typeface="Book Antiqua"/>
                        <a:cs typeface="Book Antiqua"/>
                        <a:sym typeface="Book Antiqua"/>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a:latin typeface="Book Antiqua"/>
                          <a:ea typeface="Book Antiqua"/>
                          <a:cs typeface="Book Antiqua"/>
                          <a:sym typeface="Book Antiqua"/>
                        </a:rPr>
                        <a:t>Non-Peak Hours (1-5pm)</a:t>
                      </a:r>
                      <a:endParaRPr sz="1800">
                        <a:latin typeface="Book Antiqua"/>
                        <a:ea typeface="Book Antiqua"/>
                        <a:cs typeface="Book Antiqua"/>
                        <a:sym typeface="Book Antiqua"/>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a:latin typeface="Book Antiqua"/>
                          <a:ea typeface="Book Antiqua"/>
                          <a:cs typeface="Book Antiqua"/>
                          <a:sym typeface="Book Antiqua"/>
                        </a:rPr>
                        <a:t>Total</a:t>
                      </a:r>
                      <a:endParaRPr sz="1800">
                        <a:latin typeface="Book Antiqua"/>
                        <a:ea typeface="Book Antiqua"/>
                        <a:cs typeface="Book Antiqua"/>
                        <a:sym typeface="Book Antiqua"/>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44425">
                <a:tc>
                  <a:txBody>
                    <a:bodyPr/>
                    <a:lstStyle/>
                    <a:p>
                      <a:pPr marL="0" lvl="0" indent="0" algn="ctr" rtl="0">
                        <a:spcBef>
                          <a:spcPts val="0"/>
                        </a:spcBef>
                        <a:spcAft>
                          <a:spcPts val="0"/>
                        </a:spcAft>
                        <a:buNone/>
                      </a:pPr>
                      <a:r>
                        <a:rPr lang="en-US" sz="1800">
                          <a:latin typeface="Book Antiqua"/>
                          <a:ea typeface="Book Antiqua"/>
                          <a:cs typeface="Book Antiqua"/>
                          <a:sym typeface="Book Antiqua"/>
                        </a:rPr>
                        <a:t>Average Waiting Time (mins)</a:t>
                      </a:r>
                      <a:endParaRPr sz="1800">
                        <a:latin typeface="Book Antiqua"/>
                        <a:ea typeface="Book Antiqua"/>
                        <a:cs typeface="Book Antiqua"/>
                        <a:sym typeface="Book Antiqua"/>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b="1">
                          <a:latin typeface="Book Antiqua"/>
                          <a:ea typeface="Book Antiqua"/>
                          <a:cs typeface="Book Antiqua"/>
                          <a:sym typeface="Book Antiqua"/>
                        </a:rPr>
                        <a:t>9:16</a:t>
                      </a:r>
                      <a:endParaRPr sz="2400" b="1">
                        <a:latin typeface="Book Antiqua"/>
                        <a:ea typeface="Book Antiqua"/>
                        <a:cs typeface="Book Antiqua"/>
                        <a:sym typeface="Book Antiqua"/>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b="1">
                          <a:latin typeface="Book Antiqua"/>
                          <a:ea typeface="Book Antiqua"/>
                          <a:cs typeface="Book Antiqua"/>
                          <a:sym typeface="Book Antiqua"/>
                        </a:rPr>
                        <a:t>5:37</a:t>
                      </a:r>
                      <a:endParaRPr sz="2400" b="1">
                        <a:latin typeface="Book Antiqua"/>
                        <a:ea typeface="Book Antiqua"/>
                        <a:cs typeface="Book Antiqua"/>
                        <a:sym typeface="Book Antiqua"/>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b="1">
                          <a:latin typeface="Book Antiqua"/>
                          <a:ea typeface="Book Antiqua"/>
                          <a:cs typeface="Book Antiqua"/>
                          <a:sym typeface="Book Antiqua"/>
                        </a:rPr>
                        <a:t>7:27</a:t>
                      </a:r>
                      <a:endParaRPr sz="2400" b="1">
                        <a:latin typeface="Book Antiqua"/>
                        <a:ea typeface="Book Antiqua"/>
                        <a:cs typeface="Book Antiqua"/>
                        <a:sym typeface="Book Antiqua"/>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g7a542fb35a_1_48"/>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217" name="Google Shape;217;g7a542fb35a_1_48"/>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8" name="Google Shape;218;g7a542fb35a_1_48"/>
          <p:cNvSpPr txBox="1"/>
          <p:nvPr/>
        </p:nvSpPr>
        <p:spPr>
          <a:xfrm>
            <a:off x="1918497" y="539835"/>
            <a:ext cx="8355000" cy="768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Research Method: Questionnaire</a:t>
            </a:r>
            <a:endParaRPr sz="4400" i="0" u="none" strike="noStrike" cap="none">
              <a:solidFill>
                <a:srgbClr val="3F3F3F"/>
              </a:solidFill>
              <a:latin typeface="Book Antiqua"/>
              <a:ea typeface="Book Antiqua"/>
              <a:cs typeface="Book Antiqua"/>
              <a:sym typeface="Book Antiqua"/>
            </a:endParaRPr>
          </a:p>
        </p:txBody>
      </p:sp>
      <p:pic>
        <p:nvPicPr>
          <p:cNvPr id="219" name="Google Shape;219;g7a542fb35a_1_48" title="Points scored"/>
          <p:cNvPicPr preferRelativeResize="0"/>
          <p:nvPr/>
        </p:nvPicPr>
        <p:blipFill>
          <a:blip r:embed="rId4">
            <a:alphaModFix/>
          </a:blip>
          <a:stretch>
            <a:fillRect/>
          </a:stretch>
        </p:blipFill>
        <p:spPr>
          <a:xfrm>
            <a:off x="2133400" y="1199150"/>
            <a:ext cx="8465325" cy="5234400"/>
          </a:xfrm>
          <a:prstGeom prst="rect">
            <a:avLst/>
          </a:prstGeom>
          <a:noFill/>
          <a:ln>
            <a:noFill/>
          </a:ln>
        </p:spPr>
      </p:pic>
      <p:pic>
        <p:nvPicPr>
          <p:cNvPr id="220" name="Google Shape;220;g7a542fb35a_1_48" descr="B`{Y)PAP)QVPYV88EO[(I55"/>
          <p:cNvPicPr preferRelativeResize="0"/>
          <p:nvPr/>
        </p:nvPicPr>
        <p:blipFill rotWithShape="1">
          <a:blip r:embed="rId5">
            <a:alphaModFix/>
          </a:blip>
          <a:srcRect/>
          <a:stretch/>
        </p:blipFill>
        <p:spPr>
          <a:xfrm>
            <a:off x="9331905" y="4973565"/>
            <a:ext cx="1266825" cy="822325"/>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g7a542fb35a_1_55"/>
          <p:cNvPicPr preferRelativeResize="0"/>
          <p:nvPr/>
        </p:nvPicPr>
        <p:blipFill rotWithShape="1">
          <a:blip r:embed="rId3">
            <a:alphaModFix/>
          </a:blip>
          <a:srcRect l="2569" t="10096" r="4657" b="2863"/>
          <a:stretch/>
        </p:blipFill>
        <p:spPr>
          <a:xfrm>
            <a:off x="-1" y="0"/>
            <a:ext cx="12192000" cy="6858001"/>
          </a:xfrm>
          <a:prstGeom prst="rect">
            <a:avLst/>
          </a:prstGeom>
          <a:noFill/>
          <a:ln>
            <a:noFill/>
          </a:ln>
        </p:spPr>
      </p:pic>
      <p:sp>
        <p:nvSpPr>
          <p:cNvPr id="226" name="Google Shape;226;g7a542fb35a_1_55"/>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7" name="Google Shape;227;g7a542fb35a_1_55"/>
          <p:cNvSpPr txBox="1"/>
          <p:nvPr/>
        </p:nvSpPr>
        <p:spPr>
          <a:xfrm>
            <a:off x="1918497" y="539835"/>
            <a:ext cx="8355000" cy="768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4400">
                <a:solidFill>
                  <a:srgbClr val="3F3F3F"/>
                </a:solidFill>
                <a:latin typeface="Impact"/>
                <a:ea typeface="Impact"/>
                <a:cs typeface="Impact"/>
                <a:sym typeface="Impact"/>
              </a:rPr>
              <a:t>Research Method: Interview</a:t>
            </a:r>
            <a:endParaRPr sz="4400" i="0" u="none" strike="noStrike" cap="none">
              <a:solidFill>
                <a:srgbClr val="3F3F3F"/>
              </a:solidFill>
              <a:latin typeface="Book Antiqua"/>
              <a:ea typeface="Book Antiqua"/>
              <a:cs typeface="Book Antiqua"/>
              <a:sym typeface="Book Antiqua"/>
            </a:endParaRPr>
          </a:p>
        </p:txBody>
      </p:sp>
      <p:pic>
        <p:nvPicPr>
          <p:cNvPr id="228" name="Google Shape;228;g7a542fb35a_1_55" title="Points scored"/>
          <p:cNvPicPr preferRelativeResize="0"/>
          <p:nvPr/>
        </p:nvPicPr>
        <p:blipFill>
          <a:blip r:embed="rId4">
            <a:alphaModFix/>
          </a:blip>
          <a:stretch>
            <a:fillRect/>
          </a:stretch>
        </p:blipFill>
        <p:spPr>
          <a:xfrm>
            <a:off x="2494007" y="1600373"/>
            <a:ext cx="7400643" cy="4576049"/>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8"/>
          <p:cNvPicPr preferRelativeResize="0"/>
          <p:nvPr/>
        </p:nvPicPr>
        <p:blipFill rotWithShape="1">
          <a:blip r:embed="rId3">
            <a:alphaModFix/>
          </a:blip>
          <a:srcRect l="2568" t="10095" r="4655" b="2863"/>
          <a:stretch/>
        </p:blipFill>
        <p:spPr>
          <a:xfrm>
            <a:off x="-1" y="0"/>
            <a:ext cx="12192001" cy="6858000"/>
          </a:xfrm>
          <a:prstGeom prst="rect">
            <a:avLst/>
          </a:prstGeom>
          <a:noFill/>
          <a:ln>
            <a:noFill/>
          </a:ln>
        </p:spPr>
      </p:pic>
      <p:sp>
        <p:nvSpPr>
          <p:cNvPr id="234" name="Google Shape;234;p8"/>
          <p:cNvSpPr/>
          <p:nvPr/>
        </p:nvSpPr>
        <p:spPr>
          <a:xfrm>
            <a:off x="487136" y="424543"/>
            <a:ext cx="11217600" cy="6009000"/>
          </a:xfrm>
          <a:prstGeom prst="snip2DiagRect">
            <a:avLst>
              <a:gd name="adj1" fmla="val 0"/>
              <a:gd name="adj2"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8"/>
          <p:cNvSpPr/>
          <p:nvPr/>
        </p:nvSpPr>
        <p:spPr>
          <a:xfrm>
            <a:off x="4152582" y="622063"/>
            <a:ext cx="3886800" cy="52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757070"/>
                </a:solidFill>
                <a:latin typeface="Microsoft JhengHei"/>
                <a:ea typeface="Microsoft JhengHei"/>
                <a:cs typeface="Microsoft JhengHei"/>
                <a:sym typeface="Microsoft JhengHei"/>
              </a:rPr>
              <a:t>So the problems are...</a:t>
            </a:r>
            <a:endParaRPr sz="2800" b="1">
              <a:solidFill>
                <a:srgbClr val="757070"/>
              </a:solidFill>
              <a:latin typeface="Microsoft JhengHei"/>
              <a:ea typeface="Microsoft JhengHei"/>
              <a:cs typeface="Microsoft JhengHei"/>
              <a:sym typeface="Microsoft JhengHei"/>
            </a:endParaRPr>
          </a:p>
        </p:txBody>
      </p:sp>
      <p:pic>
        <p:nvPicPr>
          <p:cNvPr id="236" name="Google Shape;236;p8"/>
          <p:cNvPicPr preferRelativeResize="0"/>
          <p:nvPr/>
        </p:nvPicPr>
        <p:blipFill rotWithShape="1">
          <a:blip r:embed="rId4">
            <a:alphaModFix/>
          </a:blip>
          <a:srcRect l="29078" t="15546" r="24861" b="7609"/>
          <a:stretch/>
        </p:blipFill>
        <p:spPr>
          <a:xfrm>
            <a:off x="3521384" y="1204763"/>
            <a:ext cx="1758146" cy="1758688"/>
          </a:xfrm>
          <a:custGeom>
            <a:avLst/>
            <a:gdLst/>
            <a:ahLst/>
            <a:cxnLst/>
            <a:rect l="l" t="t" r="r" b="b"/>
            <a:pathLst>
              <a:path w="1758146" h="1758688" extrusionOk="0">
                <a:moveTo>
                  <a:pt x="879073" y="0"/>
                </a:moveTo>
                <a:cubicBezTo>
                  <a:pt x="1364572" y="0"/>
                  <a:pt x="1758146" y="393696"/>
                  <a:pt x="1758146" y="879344"/>
                </a:cubicBezTo>
                <a:cubicBezTo>
                  <a:pt x="1758146" y="1364992"/>
                  <a:pt x="1364572" y="1758688"/>
                  <a:pt x="879073" y="1758688"/>
                </a:cubicBezTo>
                <a:cubicBezTo>
                  <a:pt x="393574" y="1758688"/>
                  <a:pt x="0" y="1364992"/>
                  <a:pt x="0" y="879344"/>
                </a:cubicBezTo>
                <a:cubicBezTo>
                  <a:pt x="0" y="393696"/>
                  <a:pt x="393574" y="0"/>
                  <a:pt x="879073" y="0"/>
                </a:cubicBezTo>
                <a:close/>
              </a:path>
            </a:pathLst>
          </a:custGeom>
          <a:noFill/>
          <a:ln>
            <a:noFill/>
          </a:ln>
        </p:spPr>
      </p:pic>
      <p:pic>
        <p:nvPicPr>
          <p:cNvPr id="237" name="Google Shape;237;p8"/>
          <p:cNvPicPr preferRelativeResize="0"/>
          <p:nvPr/>
        </p:nvPicPr>
        <p:blipFill rotWithShape="1">
          <a:blip r:embed="rId4">
            <a:alphaModFix/>
          </a:blip>
          <a:srcRect l="19805" t="11359" r="34137" b="11795"/>
          <a:stretch/>
        </p:blipFill>
        <p:spPr>
          <a:xfrm>
            <a:off x="6973416" y="1204765"/>
            <a:ext cx="1758146" cy="1758690"/>
          </a:xfrm>
          <a:custGeom>
            <a:avLst/>
            <a:gdLst/>
            <a:ahLst/>
            <a:cxnLst/>
            <a:rect l="l" t="t" r="r" b="b"/>
            <a:pathLst>
              <a:path w="1758146" h="1758690" extrusionOk="0">
                <a:moveTo>
                  <a:pt x="879073" y="0"/>
                </a:moveTo>
                <a:cubicBezTo>
                  <a:pt x="1364572" y="0"/>
                  <a:pt x="1758146" y="393696"/>
                  <a:pt x="1758146" y="879345"/>
                </a:cubicBezTo>
                <a:cubicBezTo>
                  <a:pt x="1758146" y="1364994"/>
                  <a:pt x="1364572" y="1758690"/>
                  <a:pt x="879073" y="1758690"/>
                </a:cubicBezTo>
                <a:cubicBezTo>
                  <a:pt x="393574" y="1758690"/>
                  <a:pt x="0" y="1364994"/>
                  <a:pt x="0" y="879345"/>
                </a:cubicBezTo>
                <a:cubicBezTo>
                  <a:pt x="0" y="393696"/>
                  <a:pt x="393574" y="0"/>
                  <a:pt x="879073" y="0"/>
                </a:cubicBezTo>
                <a:close/>
              </a:path>
            </a:pathLst>
          </a:custGeom>
          <a:noFill/>
          <a:ln>
            <a:noFill/>
          </a:ln>
        </p:spPr>
      </p:pic>
      <p:sp>
        <p:nvSpPr>
          <p:cNvPr id="238" name="Google Shape;238;p8"/>
          <p:cNvSpPr txBox="1"/>
          <p:nvPr/>
        </p:nvSpPr>
        <p:spPr>
          <a:xfrm>
            <a:off x="770075" y="3246375"/>
            <a:ext cx="4860600" cy="2891700"/>
          </a:xfrm>
          <a:prstGeom prst="rect">
            <a:avLst/>
          </a:prstGeom>
          <a:noFill/>
          <a:ln>
            <a:noFill/>
          </a:ln>
        </p:spPr>
        <p:txBody>
          <a:bodyPr spcFirstLastPara="1" wrap="square" lIns="91425" tIns="45700" rIns="91425" bIns="45700" anchor="t" anchorCtr="0">
            <a:spAutoFit/>
          </a:bodyPr>
          <a:lstStyle/>
          <a:p>
            <a:pPr marL="342900" marR="0" lvl="0" indent="-368300" algn="r"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Overly long waiting time (late for class) </a:t>
            </a:r>
            <a:endParaRPr sz="1800" b="1">
              <a:solidFill>
                <a:srgbClr val="3F3F3F"/>
              </a:solidFill>
              <a:latin typeface="Book Antiqua"/>
              <a:ea typeface="Book Antiqua"/>
              <a:cs typeface="Book Antiqua"/>
              <a:sym typeface="Book Antiqua"/>
            </a:endParaRPr>
          </a:p>
          <a:p>
            <a:pPr marL="342900" marR="0" lvl="0" indent="-368300" algn="r"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Limited payment method (cash only)</a:t>
            </a:r>
            <a:endParaRPr sz="1800" b="1">
              <a:solidFill>
                <a:srgbClr val="3F3F3F"/>
              </a:solidFill>
              <a:latin typeface="Book Antiqua"/>
              <a:ea typeface="Book Antiqua"/>
              <a:cs typeface="Book Antiqua"/>
              <a:sym typeface="Book Antiqua"/>
            </a:endParaRPr>
          </a:p>
          <a:p>
            <a:pPr marL="342900" marR="0" lvl="0" indent="-368300" algn="r"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Language barrier</a:t>
            </a:r>
            <a:endParaRPr sz="1800" b="1">
              <a:solidFill>
                <a:srgbClr val="3F3F3F"/>
              </a:solidFill>
              <a:latin typeface="Book Antiqua"/>
              <a:ea typeface="Book Antiqua"/>
              <a:cs typeface="Book Antiqua"/>
              <a:sym typeface="Book Antiqua"/>
            </a:endParaRPr>
          </a:p>
          <a:p>
            <a:pPr marL="342900" marR="0" lvl="0" indent="-368300" algn="r"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people cut in line</a:t>
            </a:r>
            <a:endParaRPr sz="1800" b="1">
              <a:solidFill>
                <a:srgbClr val="3F3F3F"/>
              </a:solidFill>
              <a:latin typeface="Book Antiqua"/>
              <a:ea typeface="Book Antiqua"/>
              <a:cs typeface="Book Antiqua"/>
              <a:sym typeface="Book Antiqua"/>
            </a:endParaRPr>
          </a:p>
          <a:p>
            <a:pPr marL="342900" marR="0" lvl="0" indent="-368300" algn="r"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Received wrong dishes</a:t>
            </a:r>
            <a:endParaRPr sz="1800" b="1">
              <a:solidFill>
                <a:srgbClr val="3F3F3F"/>
              </a:solidFill>
              <a:latin typeface="Book Antiqua"/>
              <a:ea typeface="Book Antiqua"/>
              <a:cs typeface="Book Antiqua"/>
              <a:sym typeface="Book Antiqua"/>
            </a:endParaRPr>
          </a:p>
          <a:p>
            <a:pPr marL="0" marR="0" lvl="0" indent="0" algn="r" rtl="0">
              <a:spcBef>
                <a:spcPts val="0"/>
              </a:spcBef>
              <a:spcAft>
                <a:spcPts val="0"/>
              </a:spcAft>
              <a:buNone/>
            </a:pPr>
            <a:r>
              <a:rPr lang="en-US" sz="1400" b="1">
                <a:solidFill>
                  <a:srgbClr val="7F7F7F"/>
                </a:solidFill>
              </a:rPr>
              <a:t> </a:t>
            </a:r>
            <a:endParaRPr sz="1400" b="1">
              <a:solidFill>
                <a:srgbClr val="7F7F7F"/>
              </a:solidFill>
            </a:endParaRPr>
          </a:p>
        </p:txBody>
      </p:sp>
      <p:sp>
        <p:nvSpPr>
          <p:cNvPr id="239" name="Google Shape;239;p8"/>
          <p:cNvSpPr/>
          <p:nvPr/>
        </p:nvSpPr>
        <p:spPr>
          <a:xfrm>
            <a:off x="3665448" y="1884772"/>
            <a:ext cx="1470000" cy="39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Students</a:t>
            </a:r>
            <a:endParaRPr sz="2000" b="1">
              <a:solidFill>
                <a:srgbClr val="3F3F3F"/>
              </a:solidFill>
              <a:latin typeface="Arial"/>
              <a:ea typeface="Arial"/>
              <a:cs typeface="Arial"/>
              <a:sym typeface="Arial"/>
            </a:endParaRPr>
          </a:p>
        </p:txBody>
      </p:sp>
      <p:sp>
        <p:nvSpPr>
          <p:cNvPr id="240" name="Google Shape;240;p8"/>
          <p:cNvSpPr/>
          <p:nvPr/>
        </p:nvSpPr>
        <p:spPr>
          <a:xfrm>
            <a:off x="7070425" y="1548467"/>
            <a:ext cx="1470000" cy="1071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Food Truck Owners</a:t>
            </a:r>
            <a:endParaRPr sz="2000" b="1">
              <a:solidFill>
                <a:srgbClr val="3F3F3F"/>
              </a:solidFill>
              <a:latin typeface="Arial"/>
              <a:ea typeface="Arial"/>
              <a:cs typeface="Arial"/>
              <a:sym typeface="Arial"/>
            </a:endParaRPr>
          </a:p>
        </p:txBody>
      </p:sp>
      <p:sp>
        <p:nvSpPr>
          <p:cNvPr id="241" name="Google Shape;241;p8"/>
          <p:cNvSpPr txBox="1"/>
          <p:nvPr/>
        </p:nvSpPr>
        <p:spPr>
          <a:xfrm>
            <a:off x="6618600" y="3246375"/>
            <a:ext cx="4447800" cy="1814700"/>
          </a:xfrm>
          <a:prstGeom prst="rect">
            <a:avLst/>
          </a:prstGeom>
          <a:noFill/>
          <a:ln>
            <a:noFill/>
          </a:ln>
        </p:spPr>
        <p:txBody>
          <a:bodyPr spcFirstLastPara="1" wrap="square" lIns="91425" tIns="45700" rIns="91425" bIns="45700" anchor="t" anchorCtr="0">
            <a:spAutoFit/>
          </a:bodyPr>
          <a:lstStyle/>
          <a:p>
            <a:pPr marL="342900" marR="0" lvl="0" indent="-368300" algn="l"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Too busy and might give students the wrong dish</a:t>
            </a:r>
            <a:endParaRPr sz="1800" b="1">
              <a:solidFill>
                <a:srgbClr val="3F3F3F"/>
              </a:solidFill>
              <a:latin typeface="Book Antiqua"/>
              <a:ea typeface="Book Antiqua"/>
              <a:cs typeface="Book Antiqua"/>
              <a:sym typeface="Book Antiqua"/>
            </a:endParaRPr>
          </a:p>
          <a:p>
            <a:pPr marL="342900" marR="0" lvl="0" indent="-368300" algn="l" rtl="0">
              <a:lnSpc>
                <a:spcPct val="200000"/>
              </a:lnSpc>
              <a:spcBef>
                <a:spcPts val="0"/>
              </a:spcBef>
              <a:spcAft>
                <a:spcPts val="0"/>
              </a:spcAft>
              <a:buClr>
                <a:srgbClr val="3F3F3F"/>
              </a:buClr>
              <a:buSzPts val="1800"/>
              <a:buFont typeface="Book Antiqua"/>
              <a:buChar char="•"/>
            </a:pPr>
            <a:r>
              <a:rPr lang="en-US" sz="1800" b="1">
                <a:solidFill>
                  <a:srgbClr val="3F3F3F"/>
                </a:solidFill>
                <a:latin typeface="Book Antiqua"/>
                <a:ea typeface="Book Antiqua"/>
                <a:cs typeface="Book Antiqua"/>
                <a:sym typeface="Book Antiqua"/>
              </a:rPr>
              <a:t>Depressing to see students are leaving the line due to long wait time</a:t>
            </a:r>
            <a:endParaRPr sz="1800" b="1">
              <a:solidFill>
                <a:srgbClr val="7F7F7F"/>
              </a:solidFill>
              <a:latin typeface="Book Antiqua"/>
              <a:ea typeface="Book Antiqua"/>
              <a:cs typeface="Book Antiqua"/>
              <a:sym typeface="Book Antiqua"/>
            </a:endParaRPr>
          </a:p>
        </p:txBody>
      </p:sp>
    </p:spTree>
  </p:cSld>
  <p:clrMapOvr>
    <a:masterClrMapping/>
  </p:clrMapOvr>
  <p:transition>
    <p:fade/>
  </p:transition>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1754</Words>
  <Application>Microsoft Office PowerPoint</Application>
  <PresentationFormat>Widescreen</PresentationFormat>
  <Paragraphs>138</Paragraphs>
  <Slides>24</Slides>
  <Notes>24</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Book Antiqua</vt:lpstr>
      <vt:lpstr>Arial</vt:lpstr>
      <vt:lpstr>Calibri</vt:lpstr>
      <vt:lpstr>Impact</vt:lpstr>
      <vt:lpstr>Microsoft JhengHei</vt:lpstr>
      <vt:lpstr>Microsoft Yahei</vt:lpstr>
      <vt:lpstr>Dancing Script</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He David</cp:lastModifiedBy>
  <cp:revision>2</cp:revision>
  <dcterms:created xsi:type="dcterms:W3CDTF">2019-06-17T05:57:00Z</dcterms:created>
  <dcterms:modified xsi:type="dcterms:W3CDTF">2019-11-27T17:16:29Z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